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2" r:id="rId3"/>
    <p:sldId id="383" r:id="rId4"/>
    <p:sldId id="384" r:id="rId5"/>
    <p:sldId id="339" r:id="rId6"/>
    <p:sldId id="340" r:id="rId7"/>
    <p:sldId id="342" r:id="rId8"/>
    <p:sldId id="344" r:id="rId9"/>
    <p:sldId id="275" r:id="rId10"/>
    <p:sldId id="369" r:id="rId11"/>
    <p:sldId id="370" r:id="rId12"/>
    <p:sldId id="286" r:id="rId13"/>
    <p:sldId id="289" r:id="rId14"/>
    <p:sldId id="349" r:id="rId15"/>
    <p:sldId id="348" r:id="rId16"/>
    <p:sldId id="354" r:id="rId17"/>
    <p:sldId id="380" r:id="rId18"/>
    <p:sldId id="307" r:id="rId19"/>
    <p:sldId id="308" r:id="rId20"/>
    <p:sldId id="359" r:id="rId21"/>
    <p:sldId id="362" r:id="rId22"/>
    <p:sldId id="314" r:id="rId23"/>
    <p:sldId id="363" r:id="rId24"/>
    <p:sldId id="416" r:id="rId25"/>
    <p:sldId id="320" r:id="rId26"/>
    <p:sldId id="364" r:id="rId27"/>
    <p:sldId id="323" r:id="rId28"/>
    <p:sldId id="366" r:id="rId29"/>
    <p:sldId id="325" r:id="rId30"/>
    <p:sldId id="326" r:id="rId31"/>
    <p:sldId id="386" r:id="rId32"/>
    <p:sldId id="414" r:id="rId33"/>
    <p:sldId id="299" r:id="rId34"/>
    <p:sldId id="26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ich, Kirt" initials="LK" lastIdx="16" clrIdx="0">
    <p:extLst>
      <p:ext uri="{19B8F6BF-5375-455C-9EA6-DF929625EA0E}">
        <p15:presenceInfo xmlns:p15="http://schemas.microsoft.com/office/powerpoint/2012/main" userId="Lasich, Kirt" providerId="None"/>
      </p:ext>
    </p:extLst>
  </p:cmAuthor>
  <p:cmAuthor id="2" name="Solari, Josh" initials="SJ" lastIdx="5" clrIdx="1">
    <p:extLst>
      <p:ext uri="{19B8F6BF-5375-455C-9EA6-DF929625EA0E}">
        <p15:presenceInfo xmlns:p15="http://schemas.microsoft.com/office/powerpoint/2012/main" userId="S-1-5-21-1407069837-2091007605-538272213-24870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7E5"/>
    <a:srgbClr val="FFFFFF"/>
    <a:srgbClr val="025491"/>
    <a:srgbClr val="EA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0058" autoAdjust="0"/>
  </p:normalViewPr>
  <p:slideViewPr>
    <p:cSldViewPr snapToGrid="0">
      <p:cViewPr varScale="1">
        <p:scale>
          <a:sx n="114" d="100"/>
          <a:sy n="114" d="100"/>
        </p:scale>
        <p:origin x="187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7A327-9F59-4C20-9C45-3BC123609971}"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ED5B7CF4-BD6B-4465-B3F8-DBF5A0169C79}" type="asst">
      <dgm:prSet phldrT="[Text]"/>
      <dgm:spPr>
        <a:effectLst>
          <a:outerShdw blurRad="50800" dist="38100" dir="2700000" algn="tl" rotWithShape="0">
            <a:prstClr val="black">
              <a:alpha val="40000"/>
            </a:prstClr>
          </a:outerShdw>
        </a:effectLst>
      </dgm:spPr>
      <dgm:t>
        <a:bodyPr/>
        <a:lstStyle/>
        <a:p>
          <a:r>
            <a:rPr lang="en-US" b="1" dirty="0">
              <a:latin typeface="Amazon Ember Heavy" panose="020B0803020204020204" pitchFamily="34" charset="0"/>
              <a:ea typeface="Amazon Ember Heavy" panose="020B0803020204020204" pitchFamily="34" charset="0"/>
              <a:cs typeface="Amazon Ember Heavy" panose="020B0803020204020204" pitchFamily="34" charset="0"/>
            </a:rPr>
            <a:t>35 Legal Entities/Schools</a:t>
          </a:r>
        </a:p>
      </dgm:t>
    </dgm:pt>
    <dgm:pt modelId="{E26805D3-8DC6-4B74-9EAB-0F2B5ECFA534}" type="parTrans" cxnId="{E12FE1CA-9F0D-44CE-ADC1-85B146B0F685}">
      <dgm:prSet/>
      <dgm:spPr/>
      <dgm:t>
        <a:bodyPr/>
        <a:lstStyle/>
        <a:p>
          <a:endParaRPr lang="en-US"/>
        </a:p>
      </dgm:t>
    </dgm:pt>
    <dgm:pt modelId="{1F820911-F542-4BCB-A20E-FA1CB7FAD7CE}" type="sibTrans" cxnId="{E12FE1CA-9F0D-44CE-ADC1-85B146B0F685}">
      <dgm:prSet/>
      <dgm:spPr/>
      <dgm:t>
        <a:bodyPr/>
        <a:lstStyle/>
        <a:p>
          <a:endParaRPr lang="en-US"/>
        </a:p>
      </dgm:t>
    </dgm:pt>
    <dgm:pt modelId="{B74CD8D3-B640-4FF0-B156-708E43702124}">
      <dgm:prSet phldrT="[Text]"/>
      <dgm:spPr>
        <a:solidFill>
          <a:schemeClr val="accent4"/>
        </a:solidFill>
        <a:effectLst>
          <a:outerShdw blurRad="50800" dist="38100" dir="2700000" algn="tl" rotWithShape="0">
            <a:prstClr val="black">
              <a:alpha val="40000"/>
            </a:prstClr>
          </a:outerShdw>
        </a:effectLst>
      </dgm:spPr>
      <dgm:t>
        <a:bodyPr/>
        <a:lstStyle/>
        <a:p>
          <a:r>
            <a:rPr lang="en-US" b="1" dirty="0">
              <a:latin typeface="Amazon Ember Heavy" panose="020B0803020204020204" pitchFamily="34" charset="0"/>
              <a:ea typeface="Amazon Ember Heavy" panose="020B0803020204020204" pitchFamily="34" charset="0"/>
              <a:cs typeface="Amazon Ember Heavy" panose="020B0803020204020204" pitchFamily="34" charset="0"/>
            </a:rPr>
            <a:t>Rowan Salisbury Schools</a:t>
          </a:r>
        </a:p>
      </dgm:t>
    </dgm:pt>
    <dgm:pt modelId="{54A7F226-B5BA-4EB4-B2A3-14F2E2AEA347}" type="sibTrans" cxnId="{353D89B7-2F49-43A0-9820-0737F42C486C}">
      <dgm:prSet/>
      <dgm:spPr/>
      <dgm:t>
        <a:bodyPr/>
        <a:lstStyle/>
        <a:p>
          <a:endParaRPr lang="en-US"/>
        </a:p>
      </dgm:t>
    </dgm:pt>
    <dgm:pt modelId="{C790881F-C0A8-4B5D-B17E-9980B9B13B1B}" type="parTrans" cxnId="{353D89B7-2F49-43A0-9820-0737F42C486C}">
      <dgm:prSet/>
      <dgm:spPr/>
      <dgm:t>
        <a:bodyPr/>
        <a:lstStyle/>
        <a:p>
          <a:endParaRPr lang="en-US"/>
        </a:p>
      </dgm:t>
    </dgm:pt>
    <dgm:pt modelId="{62407439-CD41-470A-9F2F-A2CB4A370E21}" type="pres">
      <dgm:prSet presAssocID="{C5B7A327-9F59-4C20-9C45-3BC123609971}" presName="hierChild1" presStyleCnt="0">
        <dgm:presLayoutVars>
          <dgm:orgChart val="1"/>
          <dgm:chPref val="1"/>
          <dgm:dir/>
          <dgm:animOne val="branch"/>
          <dgm:animLvl val="lvl"/>
          <dgm:resizeHandles/>
        </dgm:presLayoutVars>
      </dgm:prSet>
      <dgm:spPr/>
    </dgm:pt>
    <dgm:pt modelId="{BC33A1A6-1036-4DCE-AC20-9D0CDE50E03F}" type="pres">
      <dgm:prSet presAssocID="{B74CD8D3-B640-4FF0-B156-708E43702124}" presName="hierRoot1" presStyleCnt="0">
        <dgm:presLayoutVars>
          <dgm:hierBranch val="init"/>
        </dgm:presLayoutVars>
      </dgm:prSet>
      <dgm:spPr/>
    </dgm:pt>
    <dgm:pt modelId="{922F02E1-A365-4058-9FE6-947FD3C01E67}" type="pres">
      <dgm:prSet presAssocID="{B74CD8D3-B640-4FF0-B156-708E43702124}" presName="rootComposite1" presStyleCnt="0"/>
      <dgm:spPr/>
    </dgm:pt>
    <dgm:pt modelId="{92966150-D898-4847-822E-A70BB573C2D5}" type="pres">
      <dgm:prSet presAssocID="{B74CD8D3-B640-4FF0-B156-708E43702124}" presName="rootText1" presStyleLbl="node0" presStyleIdx="0" presStyleCnt="1">
        <dgm:presLayoutVars>
          <dgm:chPref val="3"/>
        </dgm:presLayoutVars>
      </dgm:prSet>
      <dgm:spPr>
        <a:prstGeom prst="roundRect">
          <a:avLst/>
        </a:prstGeom>
      </dgm:spPr>
    </dgm:pt>
    <dgm:pt modelId="{95F755A7-6349-4526-875A-0C9A0E0810A9}" type="pres">
      <dgm:prSet presAssocID="{B74CD8D3-B640-4FF0-B156-708E43702124}" presName="rootConnector1" presStyleLbl="node1" presStyleIdx="0" presStyleCnt="0"/>
      <dgm:spPr/>
    </dgm:pt>
    <dgm:pt modelId="{B59EF761-A5D7-44E7-8C75-5E3B74931DF7}" type="pres">
      <dgm:prSet presAssocID="{B74CD8D3-B640-4FF0-B156-708E43702124}" presName="hierChild2" presStyleCnt="0"/>
      <dgm:spPr/>
    </dgm:pt>
    <dgm:pt modelId="{C1475DC6-B5DC-4490-9038-69E4E1BE51BD}" type="pres">
      <dgm:prSet presAssocID="{B74CD8D3-B640-4FF0-B156-708E43702124}" presName="hierChild3" presStyleCnt="0"/>
      <dgm:spPr/>
    </dgm:pt>
    <dgm:pt modelId="{02B2821E-3EBF-4149-9413-271A22340DD0}" type="pres">
      <dgm:prSet presAssocID="{E26805D3-8DC6-4B74-9EAB-0F2B5ECFA534}" presName="Name111" presStyleLbl="parChTrans1D2" presStyleIdx="0" presStyleCnt="1"/>
      <dgm:spPr/>
    </dgm:pt>
    <dgm:pt modelId="{5547F2B5-833D-4C4D-8726-6DF4B3B5F905}" type="pres">
      <dgm:prSet presAssocID="{ED5B7CF4-BD6B-4465-B3F8-DBF5A0169C79}" presName="hierRoot3" presStyleCnt="0">
        <dgm:presLayoutVars>
          <dgm:hierBranch val="init"/>
        </dgm:presLayoutVars>
      </dgm:prSet>
      <dgm:spPr/>
    </dgm:pt>
    <dgm:pt modelId="{5B803FEF-D88F-44E9-B221-C0D81D36BAB3}" type="pres">
      <dgm:prSet presAssocID="{ED5B7CF4-BD6B-4465-B3F8-DBF5A0169C79}" presName="rootComposite3" presStyleCnt="0"/>
      <dgm:spPr/>
    </dgm:pt>
    <dgm:pt modelId="{278BDFAD-31FB-47E6-A8BA-D4AB4FF55F68}" type="pres">
      <dgm:prSet presAssocID="{ED5B7CF4-BD6B-4465-B3F8-DBF5A0169C79}" presName="rootText3" presStyleLbl="asst1" presStyleIdx="0" presStyleCnt="1" custScaleX="65726">
        <dgm:presLayoutVars>
          <dgm:chPref val="3"/>
        </dgm:presLayoutVars>
      </dgm:prSet>
      <dgm:spPr>
        <a:prstGeom prst="roundRect">
          <a:avLst/>
        </a:prstGeom>
      </dgm:spPr>
    </dgm:pt>
    <dgm:pt modelId="{27EF76CD-A481-41FF-90E2-D7F3204BA5D8}" type="pres">
      <dgm:prSet presAssocID="{ED5B7CF4-BD6B-4465-B3F8-DBF5A0169C79}" presName="rootConnector3" presStyleLbl="asst1" presStyleIdx="0" presStyleCnt="1"/>
      <dgm:spPr/>
    </dgm:pt>
    <dgm:pt modelId="{A6F024E2-282F-462B-8854-65FDB438580B}" type="pres">
      <dgm:prSet presAssocID="{ED5B7CF4-BD6B-4465-B3F8-DBF5A0169C79}" presName="hierChild6" presStyleCnt="0"/>
      <dgm:spPr/>
    </dgm:pt>
    <dgm:pt modelId="{0E5CC136-B8F3-443A-A64D-125A62C073F9}" type="pres">
      <dgm:prSet presAssocID="{ED5B7CF4-BD6B-4465-B3F8-DBF5A0169C79}" presName="hierChild7" presStyleCnt="0"/>
      <dgm:spPr/>
    </dgm:pt>
  </dgm:ptLst>
  <dgm:cxnLst>
    <dgm:cxn modelId="{EB7C420B-F75C-4FB4-A644-411261286E9A}" type="presOf" srcId="{B74CD8D3-B640-4FF0-B156-708E43702124}" destId="{95F755A7-6349-4526-875A-0C9A0E0810A9}" srcOrd="1" destOrd="0" presId="urn:microsoft.com/office/officeart/2005/8/layout/orgChart1"/>
    <dgm:cxn modelId="{625CF01A-8B80-4B94-A733-2849F5992471}" type="presOf" srcId="{C5B7A327-9F59-4C20-9C45-3BC123609971}" destId="{62407439-CD41-470A-9F2F-A2CB4A370E21}" srcOrd="0" destOrd="0" presId="urn:microsoft.com/office/officeart/2005/8/layout/orgChart1"/>
    <dgm:cxn modelId="{7ADD1A50-43FC-44C5-ABBB-C77ADA08C6D4}" type="presOf" srcId="{B74CD8D3-B640-4FF0-B156-708E43702124}" destId="{92966150-D898-4847-822E-A70BB573C2D5}" srcOrd="0" destOrd="0" presId="urn:microsoft.com/office/officeart/2005/8/layout/orgChart1"/>
    <dgm:cxn modelId="{134B2A87-BBF0-454F-A073-76C3A22F7A5B}" type="presOf" srcId="{ED5B7CF4-BD6B-4465-B3F8-DBF5A0169C79}" destId="{27EF76CD-A481-41FF-90E2-D7F3204BA5D8}" srcOrd="1" destOrd="0" presId="urn:microsoft.com/office/officeart/2005/8/layout/orgChart1"/>
    <dgm:cxn modelId="{FCA54D9A-8EC6-4CAA-B19B-6D8A4DEDFE0B}" type="presOf" srcId="{ED5B7CF4-BD6B-4465-B3F8-DBF5A0169C79}" destId="{278BDFAD-31FB-47E6-A8BA-D4AB4FF55F68}" srcOrd="0" destOrd="0" presId="urn:microsoft.com/office/officeart/2005/8/layout/orgChart1"/>
    <dgm:cxn modelId="{1B23BCA5-AE41-4A37-A866-8B565E6CE2E3}" type="presOf" srcId="{E26805D3-8DC6-4B74-9EAB-0F2B5ECFA534}" destId="{02B2821E-3EBF-4149-9413-271A22340DD0}" srcOrd="0" destOrd="0" presId="urn:microsoft.com/office/officeart/2005/8/layout/orgChart1"/>
    <dgm:cxn modelId="{353D89B7-2F49-43A0-9820-0737F42C486C}" srcId="{C5B7A327-9F59-4C20-9C45-3BC123609971}" destId="{B74CD8D3-B640-4FF0-B156-708E43702124}" srcOrd="0" destOrd="0" parTransId="{C790881F-C0A8-4B5D-B17E-9980B9B13B1B}" sibTransId="{54A7F226-B5BA-4EB4-B2A3-14F2E2AEA347}"/>
    <dgm:cxn modelId="{E12FE1CA-9F0D-44CE-ADC1-85B146B0F685}" srcId="{B74CD8D3-B640-4FF0-B156-708E43702124}" destId="{ED5B7CF4-BD6B-4465-B3F8-DBF5A0169C79}" srcOrd="0" destOrd="0" parTransId="{E26805D3-8DC6-4B74-9EAB-0F2B5ECFA534}" sibTransId="{1F820911-F542-4BCB-A20E-FA1CB7FAD7CE}"/>
    <dgm:cxn modelId="{E46AEB69-6A06-43D0-A01A-A08FBEE7AE2C}" type="presParOf" srcId="{62407439-CD41-470A-9F2F-A2CB4A370E21}" destId="{BC33A1A6-1036-4DCE-AC20-9D0CDE50E03F}" srcOrd="0" destOrd="0" presId="urn:microsoft.com/office/officeart/2005/8/layout/orgChart1"/>
    <dgm:cxn modelId="{36AF1181-74FD-4106-8384-EA4C305E0FE6}" type="presParOf" srcId="{BC33A1A6-1036-4DCE-AC20-9D0CDE50E03F}" destId="{922F02E1-A365-4058-9FE6-947FD3C01E67}" srcOrd="0" destOrd="0" presId="urn:microsoft.com/office/officeart/2005/8/layout/orgChart1"/>
    <dgm:cxn modelId="{27B6D7D7-8FEA-4514-84EC-1358D637C5EE}" type="presParOf" srcId="{922F02E1-A365-4058-9FE6-947FD3C01E67}" destId="{92966150-D898-4847-822E-A70BB573C2D5}" srcOrd="0" destOrd="0" presId="urn:microsoft.com/office/officeart/2005/8/layout/orgChart1"/>
    <dgm:cxn modelId="{63D5B997-F8DF-4914-97A3-68653492B8B5}" type="presParOf" srcId="{922F02E1-A365-4058-9FE6-947FD3C01E67}" destId="{95F755A7-6349-4526-875A-0C9A0E0810A9}" srcOrd="1" destOrd="0" presId="urn:microsoft.com/office/officeart/2005/8/layout/orgChart1"/>
    <dgm:cxn modelId="{5D19613E-CA83-4C1C-A495-B1344CABC55A}" type="presParOf" srcId="{BC33A1A6-1036-4DCE-AC20-9D0CDE50E03F}" destId="{B59EF761-A5D7-44E7-8C75-5E3B74931DF7}" srcOrd="1" destOrd="0" presId="urn:microsoft.com/office/officeart/2005/8/layout/orgChart1"/>
    <dgm:cxn modelId="{5AEC6C79-C120-4F15-A59C-C2590B246BDB}" type="presParOf" srcId="{BC33A1A6-1036-4DCE-AC20-9D0CDE50E03F}" destId="{C1475DC6-B5DC-4490-9038-69E4E1BE51BD}" srcOrd="2" destOrd="0" presId="urn:microsoft.com/office/officeart/2005/8/layout/orgChart1"/>
    <dgm:cxn modelId="{2F0BE6F8-6A38-48DF-9764-00B34D719159}" type="presParOf" srcId="{C1475DC6-B5DC-4490-9038-69E4E1BE51BD}" destId="{02B2821E-3EBF-4149-9413-271A22340DD0}" srcOrd="0" destOrd="0" presId="urn:microsoft.com/office/officeart/2005/8/layout/orgChart1"/>
    <dgm:cxn modelId="{D359AC7D-B4A4-4840-B330-ADDA4D393E2D}" type="presParOf" srcId="{C1475DC6-B5DC-4490-9038-69E4E1BE51BD}" destId="{5547F2B5-833D-4C4D-8726-6DF4B3B5F905}" srcOrd="1" destOrd="0" presId="urn:microsoft.com/office/officeart/2005/8/layout/orgChart1"/>
    <dgm:cxn modelId="{59346D26-AC7C-459B-AF0E-FAA2B279FE40}" type="presParOf" srcId="{5547F2B5-833D-4C4D-8726-6DF4B3B5F905}" destId="{5B803FEF-D88F-44E9-B221-C0D81D36BAB3}" srcOrd="0" destOrd="0" presId="urn:microsoft.com/office/officeart/2005/8/layout/orgChart1"/>
    <dgm:cxn modelId="{C73BCE0F-9012-4BAC-9DE3-9FE61BECB53E}" type="presParOf" srcId="{5B803FEF-D88F-44E9-B221-C0D81D36BAB3}" destId="{278BDFAD-31FB-47E6-A8BA-D4AB4FF55F68}" srcOrd="0" destOrd="0" presId="urn:microsoft.com/office/officeart/2005/8/layout/orgChart1"/>
    <dgm:cxn modelId="{1134FED8-26ED-4679-9F57-CD5EE6043A38}" type="presParOf" srcId="{5B803FEF-D88F-44E9-B221-C0D81D36BAB3}" destId="{27EF76CD-A481-41FF-90E2-D7F3204BA5D8}" srcOrd="1" destOrd="0" presId="urn:microsoft.com/office/officeart/2005/8/layout/orgChart1"/>
    <dgm:cxn modelId="{1231BD33-5C9F-4C98-A6A9-95FA4114E553}" type="presParOf" srcId="{5547F2B5-833D-4C4D-8726-6DF4B3B5F905}" destId="{A6F024E2-282F-462B-8854-65FDB438580B}" srcOrd="1" destOrd="0" presId="urn:microsoft.com/office/officeart/2005/8/layout/orgChart1"/>
    <dgm:cxn modelId="{243D19ED-12D2-4E34-A606-C4EFD6A5A2BF}" type="presParOf" srcId="{5547F2B5-833D-4C4D-8726-6DF4B3B5F905}" destId="{0E5CC136-B8F3-443A-A64D-125A62C073F9}" srcOrd="2" destOrd="0" presId="urn:microsoft.com/office/officeart/2005/8/layout/orgChart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821E-3EBF-4149-9413-271A22340DD0}">
      <dsp:nvSpPr>
        <dsp:cNvPr id="0" name=""/>
        <dsp:cNvSpPr/>
      </dsp:nvSpPr>
      <dsp:spPr>
        <a:xfrm>
          <a:off x="3597995" y="1789753"/>
          <a:ext cx="375484" cy="1644980"/>
        </a:xfrm>
        <a:custGeom>
          <a:avLst/>
          <a:gdLst/>
          <a:ahLst/>
          <a:cxnLst/>
          <a:rect l="0" t="0" r="0" b="0"/>
          <a:pathLst>
            <a:path>
              <a:moveTo>
                <a:pt x="375484" y="0"/>
              </a:moveTo>
              <a:lnTo>
                <a:pt x="375484" y="1644980"/>
              </a:lnTo>
              <a:lnTo>
                <a:pt x="0" y="164498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966150-D898-4847-822E-A70BB573C2D5}">
      <dsp:nvSpPr>
        <dsp:cNvPr id="0" name=""/>
        <dsp:cNvSpPr/>
      </dsp:nvSpPr>
      <dsp:spPr>
        <a:xfrm>
          <a:off x="2185457" y="1731"/>
          <a:ext cx="3576045" cy="1788022"/>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Amazon Ember Heavy" panose="020B0803020204020204" pitchFamily="34" charset="0"/>
              <a:ea typeface="Amazon Ember Heavy" panose="020B0803020204020204" pitchFamily="34" charset="0"/>
              <a:cs typeface="Amazon Ember Heavy" panose="020B0803020204020204" pitchFamily="34" charset="0"/>
            </a:rPr>
            <a:t>Rowan Salisbury Schools</a:t>
          </a:r>
        </a:p>
      </dsp:txBody>
      <dsp:txXfrm>
        <a:off x="2272741" y="89015"/>
        <a:ext cx="3401477" cy="1613454"/>
      </dsp:txXfrm>
    </dsp:sp>
    <dsp:sp modelId="{278BDFAD-31FB-47E6-A8BA-D4AB4FF55F68}">
      <dsp:nvSpPr>
        <dsp:cNvPr id="0" name=""/>
        <dsp:cNvSpPr/>
      </dsp:nvSpPr>
      <dsp:spPr>
        <a:xfrm>
          <a:off x="1247604" y="2540723"/>
          <a:ext cx="2350391" cy="1788022"/>
        </a:xfrm>
        <a:prstGeom prst="roundRect">
          <a:avLst/>
        </a:prstGeom>
        <a:solidFill>
          <a:schemeClr val="accent3">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Amazon Ember Heavy" panose="020B0803020204020204" pitchFamily="34" charset="0"/>
              <a:ea typeface="Amazon Ember Heavy" panose="020B0803020204020204" pitchFamily="34" charset="0"/>
              <a:cs typeface="Amazon Ember Heavy" panose="020B0803020204020204" pitchFamily="34" charset="0"/>
            </a:rPr>
            <a:t>35 Legal Entities/Schools</a:t>
          </a:r>
        </a:p>
      </dsp:txBody>
      <dsp:txXfrm>
        <a:off x="1334888" y="2628007"/>
        <a:ext cx="2175823" cy="16134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EA311-A7B8-4E9B-96BC-2A088592F677}"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30E4B-CB90-45B2-B215-0FA14E40DD03}" type="slidenum">
              <a:rPr lang="en-US" smtClean="0"/>
              <a:t>‹#›</a:t>
            </a:fld>
            <a:endParaRPr lang="en-US"/>
          </a:p>
        </p:txBody>
      </p:sp>
    </p:spTree>
    <p:extLst>
      <p:ext uri="{BB962C8B-B14F-4D97-AF65-F5344CB8AC3E}">
        <p14:creationId xmlns:p14="http://schemas.microsoft.com/office/powerpoint/2010/main" val="138040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Discussed, Contents, Table of Contents, Areas of Focus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FF643-D4DE-4BEA-87D8-6B7E39101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0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if GB not in scope--</a:t>
            </a:r>
          </a:p>
        </p:txBody>
      </p:sp>
      <p:sp>
        <p:nvSpPr>
          <p:cNvPr id="4" name="Slide Number Placeholder 3"/>
          <p:cNvSpPr>
            <a:spLocks noGrp="1"/>
          </p:cNvSpPr>
          <p:nvPr>
            <p:ph type="sldNum" sz="quarter" idx="10"/>
          </p:nvPr>
        </p:nvSpPr>
        <p:spPr/>
        <p:txBody>
          <a:bodyPr/>
          <a:lstStyle/>
          <a:p>
            <a:fld id="{AC130E4B-CB90-45B2-B215-0FA14E40DD03}" type="slidenum">
              <a:rPr lang="en-US" smtClean="0"/>
              <a:t>20</a:t>
            </a:fld>
            <a:endParaRPr lang="en-US"/>
          </a:p>
        </p:txBody>
      </p:sp>
    </p:spTree>
    <p:extLst>
      <p:ext uri="{BB962C8B-B14F-4D97-AF65-F5344CB8AC3E}">
        <p14:creationId xmlns:p14="http://schemas.microsoft.com/office/powerpoint/2010/main" val="377969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dirty="0">
                <a:cs typeface="Amazon Ember Light" panose="020B0403020204020204" pitchFamily="34" charset="0"/>
              </a:rPr>
              <a:t>There are 8 default reports available in Business Analytics </a:t>
            </a: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571500" lvl="2" indent="-342900" algn="l">
              <a:lnSpc>
                <a:spcPct val="100000"/>
              </a:lnSpc>
              <a:spcBef>
                <a:spcPts val="0"/>
              </a:spcBef>
              <a:buFont typeface="Courier New" panose="02070309020205020404" pitchFamily="49" charset="0"/>
              <a:buChar char="o"/>
            </a:pPr>
            <a:r>
              <a:rPr lang="en-US" sz="1800" dirty="0">
                <a:latin typeface="Amazon Ember Light" panose="020B0403020204020204" pitchFamily="34" charset="0"/>
                <a:ea typeface="Amazon Ember Light" panose="020B0403020204020204" pitchFamily="34" charset="0"/>
                <a:cs typeface="Amazon Ember Light" panose="020B0403020204020204" pitchFamily="34" charset="0"/>
              </a:rPr>
              <a:t>Order Report </a:t>
            </a:r>
          </a:p>
          <a:p>
            <a:pPr marL="571500" lvl="2" indent="-342900" algn="l">
              <a:lnSpc>
                <a:spcPct val="100000"/>
              </a:lnSpc>
              <a:spcBef>
                <a:spcPts val="0"/>
              </a:spcBef>
              <a:buFont typeface="Courier New" panose="02070309020205020404" pitchFamily="49" charset="0"/>
              <a:buChar char="o"/>
            </a:pPr>
            <a:r>
              <a:rPr lang="en-US" sz="1800" dirty="0">
                <a:latin typeface="Amazon Ember Light" panose="020B0403020204020204" pitchFamily="34" charset="0"/>
                <a:ea typeface="Amazon Ember Light" panose="020B0403020204020204" pitchFamily="34" charset="0"/>
                <a:cs typeface="Amazon Ember Light" panose="020B0403020204020204" pitchFamily="34" charset="0"/>
              </a:rPr>
              <a:t>Reconciliation Report</a:t>
            </a:r>
          </a:p>
          <a:p>
            <a:pPr marL="571500" lvl="2" indent="-342900" algn="l">
              <a:lnSpc>
                <a:spcPct val="100000"/>
              </a:lnSpc>
              <a:spcBef>
                <a:spcPts val="0"/>
              </a:spcBef>
              <a:buFont typeface="Courier New" panose="02070309020205020404" pitchFamily="49" charset="0"/>
              <a:buChar char="o"/>
            </a:pPr>
            <a:r>
              <a:rPr lang="en-US" sz="1800" dirty="0">
                <a:latin typeface="Amazon Ember Light" panose="020B0403020204020204" pitchFamily="34" charset="0"/>
                <a:ea typeface="Amazon Ember Light" panose="020B0403020204020204" pitchFamily="34" charset="0"/>
                <a:cs typeface="Amazon Ember Light" panose="020B0403020204020204" pitchFamily="34" charset="0"/>
              </a:rPr>
              <a:t>Shipments Report</a:t>
            </a:r>
          </a:p>
          <a:p>
            <a:pPr marL="571500" lvl="2" indent="-342900" algn="l">
              <a:lnSpc>
                <a:spcPct val="100000"/>
              </a:lnSpc>
              <a:spcBef>
                <a:spcPts val="0"/>
              </a:spcBef>
              <a:buFont typeface="Courier New" panose="02070309020205020404" pitchFamily="49" charset="0"/>
              <a:buChar char="o"/>
            </a:pPr>
            <a:r>
              <a:rPr lang="en-US" sz="1800" dirty="0">
                <a:latin typeface="Amazon Ember Light" panose="020B0403020204020204" pitchFamily="34" charset="0"/>
                <a:ea typeface="Amazon Ember Light" panose="020B0403020204020204" pitchFamily="34" charset="0"/>
                <a:cs typeface="Amazon Ember Light" panose="020B0403020204020204" pitchFamily="34" charset="0"/>
              </a:rPr>
              <a:t>Returns Report </a:t>
            </a:r>
          </a:p>
          <a:p>
            <a:pPr marL="571500" lvl="2" indent="-342900" algn="l">
              <a:lnSpc>
                <a:spcPct val="100000"/>
              </a:lnSpc>
              <a:spcBef>
                <a:spcPts val="0"/>
              </a:spcBef>
              <a:buFont typeface="Courier New" panose="02070309020205020404" pitchFamily="49" charset="0"/>
              <a:buChar char="o"/>
            </a:pPr>
            <a:r>
              <a:rPr lang="en-US" sz="1800" dirty="0">
                <a:latin typeface="Amazon Ember Light" panose="020B0403020204020204" pitchFamily="34" charset="0"/>
                <a:ea typeface="Amazon Ember Light" panose="020B0403020204020204" pitchFamily="34" charset="0"/>
                <a:cs typeface="Amazon Ember Light" panose="020B0403020204020204" pitchFamily="34" charset="0"/>
              </a:rPr>
              <a:t>Refund Report </a:t>
            </a:r>
          </a:p>
          <a:p>
            <a:pPr marL="571500" lvl="2" indent="-342900" algn="l">
              <a:lnSpc>
                <a:spcPct val="100000"/>
              </a:lnSpc>
              <a:spcBef>
                <a:spcPts val="0"/>
              </a:spcBef>
              <a:buFont typeface="Courier New" panose="02070309020205020404" pitchFamily="49" charset="0"/>
              <a:buChar char="o"/>
            </a:pPr>
            <a:r>
              <a:rPr lang="en-US" sz="1800" dirty="0">
                <a:latin typeface="Amazon Ember Light" panose="020B0403020204020204" pitchFamily="34" charset="0"/>
                <a:ea typeface="Amazon Ember Light" panose="020B0403020204020204" pitchFamily="34" charset="0"/>
                <a:cs typeface="Amazon Ember Light" panose="020B0403020204020204" pitchFamily="34" charset="0"/>
              </a:rPr>
              <a:t>Related Offers Report </a:t>
            </a:r>
          </a:p>
          <a:p>
            <a:pPr marL="571500" lvl="2" indent="-342900" algn="l">
              <a:lnSpc>
                <a:spcPct val="100000"/>
              </a:lnSpc>
              <a:spcBef>
                <a:spcPts val="0"/>
              </a:spcBef>
              <a:buFont typeface="Courier New" panose="02070309020205020404" pitchFamily="49" charset="0"/>
              <a:buChar char="o"/>
            </a:pPr>
            <a:r>
              <a:rPr lang="en-US" sz="1800" dirty="0">
                <a:latin typeface="Amazon Ember Light" panose="020B0403020204020204" pitchFamily="34" charset="0"/>
                <a:ea typeface="Amazon Ember Light" panose="020B0403020204020204" pitchFamily="34" charset="0"/>
                <a:cs typeface="Amazon Ember Light" panose="020B0403020204020204" pitchFamily="34" charset="0"/>
              </a:rPr>
              <a:t>Savings</a:t>
            </a:r>
            <a:r>
              <a:rPr lang="en-US" sz="1800" baseline="0" dirty="0">
                <a:latin typeface="Amazon Ember Light" panose="020B0403020204020204" pitchFamily="34" charset="0"/>
                <a:ea typeface="Amazon Ember Light" panose="020B0403020204020204" pitchFamily="34" charset="0"/>
                <a:cs typeface="Amazon Ember Light" panose="020B0403020204020204" pitchFamily="34" charset="0"/>
              </a:rPr>
              <a:t> Report</a:t>
            </a:r>
          </a:p>
          <a:p>
            <a:pPr marL="571500" lvl="2" indent="-342900" algn="l">
              <a:lnSpc>
                <a:spcPct val="100000"/>
              </a:lnSpc>
              <a:spcBef>
                <a:spcPts val="0"/>
              </a:spcBef>
              <a:buFont typeface="Courier New" panose="02070309020205020404" pitchFamily="49" charset="0"/>
              <a:buChar char="o"/>
            </a:pPr>
            <a:r>
              <a:rPr lang="en-US" sz="1800" baseline="0" dirty="0">
                <a:latin typeface="Amazon Ember Light" panose="020B0403020204020204" pitchFamily="34" charset="0"/>
                <a:ea typeface="Amazon Ember Light" panose="020B0403020204020204" pitchFamily="34" charset="0"/>
                <a:cs typeface="Amazon Ember Light" panose="020B0403020204020204" pitchFamily="34" charset="0"/>
              </a:rPr>
              <a:t>Credentials Report</a:t>
            </a:r>
            <a:endParaRPr lang="en-US" sz="18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Reports can be used as-is or customized using the Filters and Adjust Columns pane.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In the interest</a:t>
            </a:r>
            <a:r>
              <a:rPr lang="en-US" sz="1200" baseline="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 of time, t</a:t>
            </a:r>
            <a:r>
              <a:rPr lang="en-US" sz="12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his presentation will focus on</a:t>
            </a:r>
            <a:r>
              <a:rPr lang="en-US" sz="1200" baseline="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 the 2 most interesting and </a:t>
            </a:r>
            <a:r>
              <a:rPr lang="en-US" sz="1200" baseline="0" dirty="0" err="1">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ProServ</a:t>
            </a:r>
            <a:r>
              <a:rPr lang="en-US" sz="1200" baseline="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 relevant reports and provide a customer use case for each </a:t>
            </a:r>
            <a:endParaRPr lang="en-US" sz="12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endParaRPr>
          </a:p>
          <a:p>
            <a:endParaRPr lang="en-US" dirty="0"/>
          </a:p>
        </p:txBody>
      </p:sp>
      <p:sp>
        <p:nvSpPr>
          <p:cNvPr id="4" name="Slide Number Placeholder 3"/>
          <p:cNvSpPr>
            <a:spLocks noGrp="1"/>
          </p:cNvSpPr>
          <p:nvPr>
            <p:ph type="sldNum" sz="quarter" idx="5"/>
          </p:nvPr>
        </p:nvSpPr>
        <p:spPr/>
        <p:txBody>
          <a:bodyPr/>
          <a:lstStyle/>
          <a:p>
            <a:fld id="{AC130E4B-CB90-45B2-B215-0FA14E40DD03}" type="slidenum">
              <a:rPr lang="en-US" smtClean="0"/>
              <a:t>26</a:t>
            </a:fld>
            <a:endParaRPr lang="en-US"/>
          </a:p>
        </p:txBody>
      </p:sp>
    </p:spTree>
    <p:extLst>
      <p:ext uri="{BB962C8B-B14F-4D97-AF65-F5344CB8AC3E}">
        <p14:creationId xmlns:p14="http://schemas.microsoft.com/office/powerpoint/2010/main" val="3863326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users should be instructed to reach out to Customer Service for any order, shipping, refund related questions” </a:t>
            </a:r>
            <a:endParaRPr lang="en-US" dirty="0"/>
          </a:p>
        </p:txBody>
      </p:sp>
      <p:sp>
        <p:nvSpPr>
          <p:cNvPr id="4" name="Slide Number Placeholder 3"/>
          <p:cNvSpPr>
            <a:spLocks noGrp="1"/>
          </p:cNvSpPr>
          <p:nvPr>
            <p:ph type="sldNum" sz="quarter" idx="5"/>
          </p:nvPr>
        </p:nvSpPr>
        <p:spPr/>
        <p:txBody>
          <a:bodyPr/>
          <a:lstStyle/>
          <a:p>
            <a:fld id="{AC130E4B-CB90-45B2-B215-0FA14E40DD03}" type="slidenum">
              <a:rPr lang="en-US" smtClean="0"/>
              <a:t>30</a:t>
            </a:fld>
            <a:endParaRPr lang="en-US"/>
          </a:p>
        </p:txBody>
      </p:sp>
    </p:spTree>
    <p:extLst>
      <p:ext uri="{BB962C8B-B14F-4D97-AF65-F5344CB8AC3E}">
        <p14:creationId xmlns:p14="http://schemas.microsoft.com/office/powerpoint/2010/main" val="98204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30E4B-CB90-45B2-B215-0FA14E40DD03}" type="slidenum">
              <a:rPr lang="en-US" smtClean="0"/>
              <a:t>7</a:t>
            </a:fld>
            <a:endParaRPr lang="en-US"/>
          </a:p>
        </p:txBody>
      </p:sp>
    </p:spTree>
    <p:extLst>
      <p:ext uri="{BB962C8B-B14F-4D97-AF65-F5344CB8AC3E}">
        <p14:creationId xmlns:p14="http://schemas.microsoft.com/office/powerpoint/2010/main" val="387097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30E4B-CB90-45B2-B215-0FA14E40DD03}" type="slidenum">
              <a:rPr lang="en-US" smtClean="0"/>
              <a:t>8</a:t>
            </a:fld>
            <a:endParaRPr lang="en-US"/>
          </a:p>
        </p:txBody>
      </p:sp>
    </p:spTree>
    <p:extLst>
      <p:ext uri="{BB962C8B-B14F-4D97-AF65-F5344CB8AC3E}">
        <p14:creationId xmlns:p14="http://schemas.microsoft.com/office/powerpoint/2010/main" val="412409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30E4B-CB90-45B2-B215-0FA14E40DD03}" type="slidenum">
              <a:rPr lang="en-US" smtClean="0"/>
              <a:t>9</a:t>
            </a:fld>
            <a:endParaRPr lang="en-US"/>
          </a:p>
        </p:txBody>
      </p:sp>
    </p:spTree>
    <p:extLst>
      <p:ext uri="{BB962C8B-B14F-4D97-AF65-F5344CB8AC3E}">
        <p14:creationId xmlns:p14="http://schemas.microsoft.com/office/powerpoint/2010/main" val="247907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30E4B-CB90-45B2-B215-0FA14E40DD03}" type="slidenum">
              <a:rPr lang="en-US" smtClean="0"/>
              <a:t>10</a:t>
            </a:fld>
            <a:endParaRPr lang="en-US"/>
          </a:p>
        </p:txBody>
      </p:sp>
    </p:spTree>
    <p:extLst>
      <p:ext uri="{BB962C8B-B14F-4D97-AF65-F5344CB8AC3E}">
        <p14:creationId xmlns:p14="http://schemas.microsoft.com/office/powerpoint/2010/main" val="360478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30E4B-CB90-45B2-B215-0FA14E40DD03}" type="slidenum">
              <a:rPr lang="en-US" smtClean="0"/>
              <a:t>11</a:t>
            </a:fld>
            <a:endParaRPr lang="en-US"/>
          </a:p>
        </p:txBody>
      </p:sp>
    </p:spTree>
    <p:extLst>
      <p:ext uri="{BB962C8B-B14F-4D97-AF65-F5344CB8AC3E}">
        <p14:creationId xmlns:p14="http://schemas.microsoft.com/office/powerpoint/2010/main" val="210005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30E4B-CB90-45B2-B215-0FA14E40DD03}" type="slidenum">
              <a:rPr lang="en-US" smtClean="0"/>
              <a:t>13</a:t>
            </a:fld>
            <a:endParaRPr lang="en-US"/>
          </a:p>
        </p:txBody>
      </p:sp>
    </p:spTree>
    <p:extLst>
      <p:ext uri="{BB962C8B-B14F-4D97-AF65-F5344CB8AC3E}">
        <p14:creationId xmlns:p14="http://schemas.microsoft.com/office/powerpoint/2010/main" val="74485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if GB not in scope--</a:t>
            </a:r>
          </a:p>
        </p:txBody>
      </p:sp>
      <p:sp>
        <p:nvSpPr>
          <p:cNvPr id="4" name="Slide Number Placeholder 3"/>
          <p:cNvSpPr>
            <a:spLocks noGrp="1"/>
          </p:cNvSpPr>
          <p:nvPr>
            <p:ph type="sldNum" sz="quarter" idx="5"/>
          </p:nvPr>
        </p:nvSpPr>
        <p:spPr/>
        <p:txBody>
          <a:bodyPr/>
          <a:lstStyle/>
          <a:p>
            <a:fld id="{AC130E4B-CB90-45B2-B215-0FA14E40DD03}" type="slidenum">
              <a:rPr lang="en-US" smtClean="0"/>
              <a:t>18</a:t>
            </a:fld>
            <a:endParaRPr lang="en-US"/>
          </a:p>
        </p:txBody>
      </p:sp>
    </p:spTree>
    <p:extLst>
      <p:ext uri="{BB962C8B-B14F-4D97-AF65-F5344CB8AC3E}">
        <p14:creationId xmlns:p14="http://schemas.microsoft.com/office/powerpoint/2010/main" val="1007761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if GB not in scope--</a:t>
            </a:r>
          </a:p>
        </p:txBody>
      </p:sp>
      <p:sp>
        <p:nvSpPr>
          <p:cNvPr id="4" name="Slide Number Placeholder 3"/>
          <p:cNvSpPr>
            <a:spLocks noGrp="1"/>
          </p:cNvSpPr>
          <p:nvPr>
            <p:ph type="sldNum" sz="quarter" idx="5"/>
          </p:nvPr>
        </p:nvSpPr>
        <p:spPr/>
        <p:txBody>
          <a:bodyPr/>
          <a:lstStyle/>
          <a:p>
            <a:fld id="{AC130E4B-CB90-45B2-B215-0FA14E40DD03}" type="slidenum">
              <a:rPr lang="en-US" smtClean="0"/>
              <a:t>19</a:t>
            </a:fld>
            <a:endParaRPr lang="en-US"/>
          </a:p>
        </p:txBody>
      </p:sp>
    </p:spTree>
    <p:extLst>
      <p:ext uri="{BB962C8B-B14F-4D97-AF65-F5344CB8AC3E}">
        <p14:creationId xmlns:p14="http://schemas.microsoft.com/office/powerpoint/2010/main" val="1712527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B2FF41D2-4F48-0546-B53D-99C9D11B46BB}"/>
              </a:ext>
            </a:extLst>
          </p:cNvPr>
          <p:cNvSpPr>
            <a:spLocks noGrp="1"/>
          </p:cNvSpPr>
          <p:nvPr>
            <p:ph type="title" hasCustomPrompt="1"/>
          </p:nvPr>
        </p:nvSpPr>
        <p:spPr>
          <a:xfrm>
            <a:off x="819316" y="2489200"/>
            <a:ext cx="3966440" cy="3282208"/>
          </a:xfrm>
        </p:spPr>
        <p:txBody>
          <a:bodyPr anchor="ctr" anchorCtr="0"/>
          <a:lstStyle>
            <a:lvl1pPr>
              <a:defRPr sz="4000" b="0" i="0">
                <a:solidFill>
                  <a:schemeClr val="accent3"/>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a:t>Title Slide</a:t>
            </a:r>
          </a:p>
        </p:txBody>
      </p:sp>
      <p:sp>
        <p:nvSpPr>
          <p:cNvPr id="4" name="Text Placeholder 1">
            <a:extLst>
              <a:ext uri="{FF2B5EF4-FFF2-40B4-BE49-F238E27FC236}">
                <a16:creationId xmlns:a16="http://schemas.microsoft.com/office/drawing/2014/main" id="{34CC7A6C-8F0F-614B-9C23-F3B4374E0F71}"/>
              </a:ext>
            </a:extLst>
          </p:cNvPr>
          <p:cNvSpPr>
            <a:spLocks noGrp="1"/>
          </p:cNvSpPr>
          <p:nvPr>
            <p:ph type="body" sz="quarter" idx="11" hasCustomPrompt="1"/>
          </p:nvPr>
        </p:nvSpPr>
        <p:spPr>
          <a:xfrm>
            <a:off x="6642100" y="4124795"/>
            <a:ext cx="2225139" cy="626161"/>
          </a:xfrm>
        </p:spPr>
        <p:txBody>
          <a:bodyPr anchor="ctr" anchorCtr="0"/>
          <a:lstStyle>
            <a:lvl1pPr marL="0" indent="0">
              <a:lnSpc>
                <a:spcPct val="110000"/>
              </a:lnSpc>
              <a:spcAft>
                <a:spcPts val="400"/>
              </a:spcAft>
              <a:buNone/>
              <a:defRPr sz="1400" b="0" i="0">
                <a:solidFill>
                  <a:srgbClr val="F4F4F5"/>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Presenter Name</a:t>
            </a:r>
          </a:p>
        </p:txBody>
      </p:sp>
      <p:sp>
        <p:nvSpPr>
          <p:cNvPr id="5" name="Text Placeholder 1">
            <a:extLst>
              <a:ext uri="{FF2B5EF4-FFF2-40B4-BE49-F238E27FC236}">
                <a16:creationId xmlns:a16="http://schemas.microsoft.com/office/drawing/2014/main" id="{CEF155D8-E4BC-FC4C-A068-9F7CC28EF1AF}"/>
              </a:ext>
            </a:extLst>
          </p:cNvPr>
          <p:cNvSpPr>
            <a:spLocks noGrp="1"/>
          </p:cNvSpPr>
          <p:nvPr>
            <p:ph type="body" sz="quarter" idx="12" hasCustomPrompt="1"/>
          </p:nvPr>
        </p:nvSpPr>
        <p:spPr>
          <a:xfrm>
            <a:off x="6654800" y="5181437"/>
            <a:ext cx="2225139" cy="297048"/>
          </a:xfrm>
        </p:spPr>
        <p:txBody>
          <a:bodyPr/>
          <a:lstStyle>
            <a:lvl1pPr marL="0" indent="0">
              <a:buNone/>
              <a:defRPr sz="1400">
                <a:solidFill>
                  <a:schemeClr val="bg1"/>
                </a:solidFill>
              </a:defRPr>
            </a:lvl1pPr>
          </a:lstStyle>
          <a:p>
            <a:r>
              <a:rPr lang="en-US" dirty="0"/>
              <a:t>Date of Presentation</a:t>
            </a:r>
          </a:p>
        </p:txBody>
      </p:sp>
      <p:cxnSp>
        <p:nvCxnSpPr>
          <p:cNvPr id="6" name="Straight Connector 5">
            <a:extLst>
              <a:ext uri="{FF2B5EF4-FFF2-40B4-BE49-F238E27FC236}">
                <a16:creationId xmlns:a16="http://schemas.microsoft.com/office/drawing/2014/main" id="{2E08F5B2-F919-4244-9653-CD3F29A6C06D}"/>
              </a:ext>
            </a:extLst>
          </p:cNvPr>
          <p:cNvCxnSpPr>
            <a:cxnSpLocks/>
          </p:cNvCxnSpPr>
          <p:nvPr userDrawn="1"/>
        </p:nvCxnSpPr>
        <p:spPr>
          <a:xfrm>
            <a:off x="6642100" y="4905335"/>
            <a:ext cx="3987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B499C8F-1127-F64A-8549-73BECA046D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9316" y="1277701"/>
            <a:ext cx="3227628" cy="520092"/>
          </a:xfrm>
          <a:prstGeom prst="rect">
            <a:avLst/>
          </a:prstGeom>
        </p:spPr>
      </p:pic>
      <p:sp>
        <p:nvSpPr>
          <p:cNvPr id="8" name="Rectangle 7"/>
          <p:cNvSpPr/>
          <p:nvPr userDrawn="1"/>
        </p:nvSpPr>
        <p:spPr>
          <a:xfrm>
            <a:off x="186813" y="6213987"/>
            <a:ext cx="2310581" cy="521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01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1/23/2023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37560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1/23/2023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24438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1/23/2023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01435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1/23/2023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228713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1/23/2023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54963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Parallelogram 1">
            <a:extLst>
              <a:ext uri="{FF2B5EF4-FFF2-40B4-BE49-F238E27FC236}">
                <a16:creationId xmlns:a16="http://schemas.microsoft.com/office/drawing/2014/main" id="{765B547D-3CF4-2343-9880-2242A361A626}"/>
              </a:ext>
            </a:extLst>
          </p:cNvPr>
          <p:cNvSpPr/>
          <p:nvPr userDrawn="1"/>
        </p:nvSpPr>
        <p:spPr>
          <a:xfrm>
            <a:off x="4582857" y="0"/>
            <a:ext cx="7609143" cy="6898450"/>
          </a:xfrm>
          <a:custGeom>
            <a:avLst/>
            <a:gdLst>
              <a:gd name="connsiteX0" fmla="*/ 0 w 5915025"/>
              <a:gd name="connsiteY0" fmla="*/ 6858000 h 6858000"/>
              <a:gd name="connsiteX1" fmla="*/ 1478756 w 5915025"/>
              <a:gd name="connsiteY1" fmla="*/ 0 h 6858000"/>
              <a:gd name="connsiteX2" fmla="*/ 5915025 w 5915025"/>
              <a:gd name="connsiteY2" fmla="*/ 0 h 6858000"/>
              <a:gd name="connsiteX3" fmla="*/ 4436269 w 5915025"/>
              <a:gd name="connsiteY3" fmla="*/ 6858000 h 6858000"/>
              <a:gd name="connsiteX4" fmla="*/ 0 w 5915025"/>
              <a:gd name="connsiteY4" fmla="*/ 6858000 h 6858000"/>
              <a:gd name="connsiteX0" fmla="*/ 0 w 7158038"/>
              <a:gd name="connsiteY0" fmla="*/ 6858000 h 6858000"/>
              <a:gd name="connsiteX1" fmla="*/ 1478756 w 7158038"/>
              <a:gd name="connsiteY1" fmla="*/ 0 h 6858000"/>
              <a:gd name="connsiteX2" fmla="*/ 7158038 w 7158038"/>
              <a:gd name="connsiteY2" fmla="*/ 0 h 6858000"/>
              <a:gd name="connsiteX3" fmla="*/ 4436269 w 7158038"/>
              <a:gd name="connsiteY3" fmla="*/ 6858000 h 6858000"/>
              <a:gd name="connsiteX4" fmla="*/ 0 w 7158038"/>
              <a:gd name="connsiteY4" fmla="*/ 6858000 h 6858000"/>
              <a:gd name="connsiteX0" fmla="*/ 0 w 7158038"/>
              <a:gd name="connsiteY0" fmla="*/ 6858000 h 6886575"/>
              <a:gd name="connsiteX1" fmla="*/ 1478756 w 7158038"/>
              <a:gd name="connsiteY1" fmla="*/ 0 h 6886575"/>
              <a:gd name="connsiteX2" fmla="*/ 7158038 w 7158038"/>
              <a:gd name="connsiteY2" fmla="*/ 0 h 6886575"/>
              <a:gd name="connsiteX3" fmla="*/ 7108031 w 7158038"/>
              <a:gd name="connsiteY3" fmla="*/ 6886575 h 6886575"/>
              <a:gd name="connsiteX4" fmla="*/ 0 w 7158038"/>
              <a:gd name="connsiteY4" fmla="*/ 6858000 h 6886575"/>
              <a:gd name="connsiteX0" fmla="*/ 0 w 7158038"/>
              <a:gd name="connsiteY0" fmla="*/ 6858000 h 6898450"/>
              <a:gd name="connsiteX1" fmla="*/ 1478756 w 7158038"/>
              <a:gd name="connsiteY1" fmla="*/ 0 h 6898450"/>
              <a:gd name="connsiteX2" fmla="*/ 7158038 w 7158038"/>
              <a:gd name="connsiteY2" fmla="*/ 0 h 6898450"/>
              <a:gd name="connsiteX3" fmla="*/ 7155532 w 7158038"/>
              <a:gd name="connsiteY3" fmla="*/ 6898450 h 6898450"/>
              <a:gd name="connsiteX4" fmla="*/ 0 w 7158038"/>
              <a:gd name="connsiteY4" fmla="*/ 6858000 h 68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038" h="6898450">
                <a:moveTo>
                  <a:pt x="0" y="6858000"/>
                </a:moveTo>
                <a:lnTo>
                  <a:pt x="1478756" y="0"/>
                </a:lnTo>
                <a:lnTo>
                  <a:pt x="7158038" y="0"/>
                </a:lnTo>
                <a:cubicBezTo>
                  <a:pt x="7157203" y="2299483"/>
                  <a:pt x="7156367" y="4598967"/>
                  <a:pt x="7155532" y="6898450"/>
                </a:cubicBezTo>
                <a:lnTo>
                  <a:pt x="0" y="6858000"/>
                </a:lnTo>
                <a:close/>
              </a:path>
            </a:pathLst>
          </a:custGeom>
          <a:solidFill>
            <a:srgbClr val="EAED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p:cNvCxnSpPr/>
          <p:nvPr userDrawn="1"/>
        </p:nvCxnSpPr>
        <p:spPr>
          <a:xfrm>
            <a:off x="209550" y="4495801"/>
            <a:ext cx="10020300" cy="9524"/>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209550" y="3912882"/>
            <a:ext cx="7432675" cy="747712"/>
          </a:xfrm>
        </p:spPr>
        <p:txBody>
          <a:bodyPr>
            <a:normAutofit/>
          </a:bodyPr>
          <a:lstStyle>
            <a:lvl1pPr marL="0" indent="0">
              <a:buNone/>
              <a:defRPr sz="3600" baseline="0">
                <a:solidFill>
                  <a:schemeClr val="accent3"/>
                </a:solidFill>
              </a:defRPr>
            </a:lvl1pPr>
          </a:lstStyle>
          <a:p>
            <a:pPr lvl="0"/>
            <a:r>
              <a:rPr lang="en-US" dirty="0"/>
              <a:t>Click to add transition slide text</a:t>
            </a:r>
          </a:p>
        </p:txBody>
      </p:sp>
    </p:spTree>
    <p:extLst>
      <p:ext uri="{BB962C8B-B14F-4D97-AF65-F5344CB8AC3E}">
        <p14:creationId xmlns:p14="http://schemas.microsoft.com/office/powerpoint/2010/main" val="316765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225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17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968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94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1/23/2023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44750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35F43AA-2BC0-134B-A0C0-A7B9C4C85432}"/>
              </a:ext>
            </a:extLst>
          </p:cNvPr>
          <p:cNvSpPr/>
          <p:nvPr userDrawn="1"/>
        </p:nvSpPr>
        <p:spPr>
          <a:xfrm rot="10800000">
            <a:off x="-2" y="3029129"/>
            <a:ext cx="12192001" cy="2799202"/>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93F1157-9063-1144-815A-4D5D3A4C298C}"/>
              </a:ext>
            </a:extLst>
          </p:cNvPr>
          <p:cNvSpPr/>
          <p:nvPr userDrawn="1"/>
        </p:nvSpPr>
        <p:spPr>
          <a:xfrm>
            <a:off x="1" y="0"/>
            <a:ext cx="12191999" cy="3667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798" y="1096911"/>
            <a:ext cx="10058400" cy="4191000"/>
          </a:xfrm>
          <a:prstGeom prst="rect">
            <a:avLst/>
          </a:prstGeom>
        </p:spPr>
      </p:pic>
    </p:spTree>
    <p:extLst>
      <p:ext uri="{BB962C8B-B14F-4D97-AF65-F5344CB8AC3E}">
        <p14:creationId xmlns:p14="http://schemas.microsoft.com/office/powerpoint/2010/main" val="177169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1/23/2023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317750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50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41064"/>
            <a:ext cx="10515600" cy="48358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00" y="6418729"/>
            <a:ext cx="2172954" cy="277594"/>
          </a:xfrm>
          <a:prstGeom prst="rect">
            <a:avLst/>
          </a:prstGeom>
        </p:spPr>
      </p:pic>
      <p:sp>
        <p:nvSpPr>
          <p:cNvPr id="9" name="TextBox 8"/>
          <p:cNvSpPr txBox="1"/>
          <p:nvPr userDrawn="1"/>
        </p:nvSpPr>
        <p:spPr>
          <a:xfrm>
            <a:off x="8350623" y="6418729"/>
            <a:ext cx="3003177" cy="215444"/>
          </a:xfrm>
          <a:prstGeom prst="rect">
            <a:avLst/>
          </a:prstGeom>
          <a:noFill/>
        </p:spPr>
        <p:txBody>
          <a:bodyPr wrap="square" rtlCol="0">
            <a:spAutoFit/>
          </a:bodyPr>
          <a:lstStyle/>
          <a:p>
            <a:pPr algn="r"/>
            <a:r>
              <a:rPr lang="en-US" sz="800" dirty="0">
                <a:solidFill>
                  <a:schemeClr val="tx1"/>
                </a:solidFill>
              </a:rPr>
              <a:t>AMAZON</a:t>
            </a:r>
            <a:r>
              <a:rPr lang="en-US" sz="800" baseline="0" dirty="0">
                <a:solidFill>
                  <a:schemeClr val="tx1"/>
                </a:solidFill>
              </a:rPr>
              <a:t> CONFIDENTIAL</a:t>
            </a:r>
            <a:endParaRPr lang="en-US" sz="800" dirty="0">
              <a:solidFill>
                <a:schemeClr val="tx1"/>
              </a:solidFill>
            </a:endParaRPr>
          </a:p>
        </p:txBody>
      </p:sp>
    </p:spTree>
    <p:extLst>
      <p:ext uri="{BB962C8B-B14F-4D97-AF65-F5344CB8AC3E}">
        <p14:creationId xmlns:p14="http://schemas.microsoft.com/office/powerpoint/2010/main" val="339950223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62"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amazonbusiness.my.salesforce.com/sfc/p/#A0000000gudS/a/2K000000QK34/iS93NhgLSa.zEnWUlVFz4tB.jnm.W5_zP0T3Xc4B6ZA" TargetMode="External"/><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amazonbusiness.my.salesforce.com/sfc/p/#A0000000gudS/a/2K000000QK39/B0M1yB.aZrXvgJx2VrCb9hxRmhH3DqmpEUBmsthHBWI" TargetMode="External"/><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amazonbusiness.my.salesforce.com/sfc/p/#A0000000gudS/a/2K000000QMh1/B98V0l.b8xaezRkUkU7pGsimGTN0ZyWKkQo0pO9lR1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usiness.amazon.com/en/discover-more/events/training-videos/user-roles/thank-you" TargetMode="External"/><Relationship Id="rId2" Type="http://schemas.openxmlformats.org/officeDocument/2006/relationships/hyperlink" Target="https://business.amazon.com/en/discover-more/events/training-videos#members" TargetMode="External"/><Relationship Id="rId1" Type="http://schemas.openxmlformats.org/officeDocument/2006/relationships/slideLayout" Target="../slideLayouts/slideLayout2.xml"/><Relationship Id="rId5" Type="http://schemas.openxmlformats.org/officeDocument/2006/relationships/hyperlink" Target="https://business.amazon.com/en/discover-more/events/training-videos/add-users/thank-you" TargetMode="External"/><Relationship Id="rId4" Type="http://schemas.openxmlformats.org/officeDocument/2006/relationships/hyperlink" Target="https://business.amazon.com/en/discover-more/events/training-videos/groups/thank-yo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business.amazon.com/en/discover-more/events/training-videos/guided-buying-overview/thank-you" TargetMode="External"/><Relationship Id="rId2" Type="http://schemas.openxmlformats.org/officeDocument/2006/relationships/hyperlink" Target="https://business.amazon.com/en/discover-more/events/training-videos#buying" TargetMode="External"/><Relationship Id="rId1" Type="http://schemas.openxmlformats.org/officeDocument/2006/relationships/slideLayout" Target="../slideLayouts/slideLayout2.xml"/><Relationship Id="rId6" Type="http://schemas.openxmlformats.org/officeDocument/2006/relationships/hyperlink" Target="https://business.amazon.com/en/discover-more/events/training-videos/approving-requests/thank-you" TargetMode="External"/><Relationship Id="rId5" Type="http://schemas.openxmlformats.org/officeDocument/2006/relationships/hyperlink" Target="https://business.amazon.com/en/discover-more/events/training-videos/spending-limit/thank-you" TargetMode="External"/><Relationship Id="rId4" Type="http://schemas.openxmlformats.org/officeDocument/2006/relationships/hyperlink" Target="https://business.amazon.com/en/discover-more/events/training-videos/configure-guided-buying/thank-yo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www.amazon.com/gp/help/customer/display.html/ref=hp_left_v4_sib?ie=UTF8&amp;nodeId=202133600" TargetMode="External"/><Relationship Id="rId4" Type="http://schemas.openxmlformats.org/officeDocument/2006/relationships/hyperlink" Target="https://www.amazon.com/gp/help/customer/display.html/ref=help_search_1-1?ie=UTF8&amp;nodeId=GDFWAN8TS48UFT9F&amp;qid=1537852398&amp;sr=1-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amazon.com/gp/help/customer/contact-us?"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amazon.com/gp/help/customer/display.html/ref=hp_bc_nav?ie=UTF8&amp;nodeId=20160635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hyperlink" Target="https://business.amazon.com/en/find-solutions/professional-services/self-service" TargetMode="Externa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hyperlink" Target="https://business.amazon.com/en/discover-more/events/training-video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tax-exempt@amazon.com" TargetMode="External"/><Relationship Id="rId2" Type="http://schemas.openxmlformats.org/officeDocument/2006/relationships/hyperlink" Target="https://www.amazon.ca/gp/help/customer/contact-us?ie=UTF8&amp;ref=bfooter_cu" TargetMode="Externa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business.amazon.com/en/discover-more/events/training-videos/groups/thank-you" TargetMode="External"/><Relationship Id="rId2" Type="http://schemas.openxmlformats.org/officeDocument/2006/relationships/hyperlink" Target="https://business.amazon.com/en/discover-more/events/training-videos#membe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mazon.com/gp/help/customer/display.html/ref=hp_left_v4_sib?ie=UTF8&amp;nodeId=201733120" TargetMode="External"/><Relationship Id="rId2" Type="http://schemas.openxmlformats.org/officeDocument/2006/relationships/hyperlink" Target="https://www.amazon.com/gp/help/customer/display.html?nodeId=202099970" TargetMode="Externa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 Debrief Presentation</a:t>
            </a:r>
          </a:p>
        </p:txBody>
      </p:sp>
      <p:sp>
        <p:nvSpPr>
          <p:cNvPr id="3" name="Text Placeholder 2"/>
          <p:cNvSpPr>
            <a:spLocks noGrp="1"/>
          </p:cNvSpPr>
          <p:nvPr>
            <p:ph type="body" sz="quarter" idx="11"/>
          </p:nvPr>
        </p:nvSpPr>
        <p:spPr/>
        <p:txBody>
          <a:bodyPr/>
          <a:lstStyle/>
          <a:p>
            <a:r>
              <a:rPr lang="en-US" dirty="0"/>
              <a:t>Sara Bruns	</a:t>
            </a:r>
          </a:p>
        </p:txBody>
      </p:sp>
      <p:sp>
        <p:nvSpPr>
          <p:cNvPr id="4" name="Text Placeholder 3"/>
          <p:cNvSpPr>
            <a:spLocks noGrp="1"/>
          </p:cNvSpPr>
          <p:nvPr>
            <p:ph type="body" sz="quarter" idx="12"/>
          </p:nvPr>
        </p:nvSpPr>
        <p:spPr/>
        <p:txBody>
          <a:bodyPr/>
          <a:lstStyle/>
          <a:p>
            <a:r>
              <a:rPr lang="en-US" dirty="0"/>
              <a:t>1.23.23</a:t>
            </a:r>
          </a:p>
        </p:txBody>
      </p:sp>
      <p:pic>
        <p:nvPicPr>
          <p:cNvPr id="1026" name="Picture 2" descr="Rowan-Salisbury School Board decides not to allow pepper spray at high  schools">
            <a:extLst>
              <a:ext uri="{FF2B5EF4-FFF2-40B4-BE49-F238E27FC236}">
                <a16:creationId xmlns:a16="http://schemas.microsoft.com/office/drawing/2014/main" id="{F67B48B1-20CE-4F5C-9F37-2F3B737B4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726" y="1142530"/>
            <a:ext cx="28670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05" y="4083"/>
            <a:ext cx="11644439" cy="1325563"/>
          </a:xfrm>
        </p:spPr>
        <p:txBody>
          <a:bodyPr/>
          <a:lstStyle/>
          <a:p>
            <a:r>
              <a:rPr lang="en-US" dirty="0"/>
              <a:t>Business Lists – Creating Lists</a:t>
            </a:r>
          </a:p>
        </p:txBody>
      </p:sp>
      <p:sp>
        <p:nvSpPr>
          <p:cNvPr id="4" name="Rectangle 3"/>
          <p:cNvSpPr/>
          <p:nvPr/>
        </p:nvSpPr>
        <p:spPr>
          <a:xfrm>
            <a:off x="618105" y="1062708"/>
            <a:ext cx="4308429" cy="57861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b="1" i="0" strike="noStrike" kern="1200" cap="none" spc="0" normalizeH="0" baseline="0" noProof="0" dirty="0">
                <a:ln>
                  <a:noFill/>
                </a:ln>
                <a:solidFill>
                  <a:srgbClr val="007CB6"/>
                </a:solidFill>
                <a:effectLst/>
                <a:uLnTx/>
                <a:uFillTx/>
                <a:ea typeface="Amazon Ember" panose="020B0603020204020204" pitchFamily="34" charset="0"/>
                <a:cs typeface="Amazon Ember" panose="020B0603020204020204" pitchFamily="34" charset="0"/>
              </a:rPr>
              <a:t>How do lists work on Amazon Business?</a:t>
            </a:r>
            <a:endParaRPr kumimoji="0" lang="en-US" b="0" i="0" strike="noStrike" kern="1200" cap="none" spc="0" normalizeH="0" baseline="0" noProof="0" dirty="0">
              <a:ln>
                <a:noFill/>
              </a:ln>
              <a:solidFill>
                <a:srgbClr val="007CB6"/>
              </a:solidFill>
              <a:effectLst/>
              <a:uLnTx/>
              <a:uFillTx/>
              <a:ea typeface="Amazon Ember" panose="020B0603020204020204" pitchFamily="34" charset="0"/>
              <a:cs typeface="Amazon Ember" panose="020B0603020204020204" pitchFamily="34" charset="0"/>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a:ln>
                  <a:noFill/>
                </a:ln>
                <a:solidFill>
                  <a:prstClr val="black"/>
                </a:solidFill>
                <a:effectLst/>
                <a:uLnTx/>
                <a:uFillTx/>
                <a:ea typeface="Amazon Ember" panose="02000000000000000000" pitchFamily="2" charset="0"/>
                <a:cs typeface="+mn-cs"/>
              </a:rPr>
              <a:t>Lists make it easy to keep track of the things you need and are easy to share with others. Any User on Amazon Business can create a shopping list</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50" dirty="0">
              <a:solidFill>
                <a:prstClr val="black"/>
              </a:solidFill>
              <a:ea typeface="Amazon Ember" panose="02000000000000000000" pitchFamily="2" charset="0"/>
            </a:endParaRPr>
          </a:p>
          <a:p>
            <a:pPr marL="398463" indent="-227013">
              <a:buFont typeface="Arial" panose="020B0604020202020204" pitchFamily="34" charset="0"/>
              <a:buChar char="•"/>
              <a:defRPr/>
            </a:pPr>
            <a:r>
              <a:rPr lang="en-US" sz="1550" dirty="0">
                <a:solidFill>
                  <a:prstClr val="black"/>
                </a:solidFill>
                <a:ea typeface="Amazon Ember" panose="02000000000000000000" pitchFamily="2" charset="0"/>
              </a:rPr>
              <a:t>See </a:t>
            </a:r>
            <a:r>
              <a:rPr lang="en-US" sz="1550" b="1" dirty="0">
                <a:solidFill>
                  <a:srgbClr val="0070C0"/>
                </a:solidFill>
                <a:ea typeface="Amazon Ember" panose="02000000000000000000" pitchFamily="2" charset="0"/>
                <a:hlinkClick r:id="rId3">
                  <a:extLst>
                    <a:ext uri="{A12FA001-AC4F-418D-AE19-62706E023703}">
                      <ahyp:hlinkClr xmlns:ahyp="http://schemas.microsoft.com/office/drawing/2018/hyperlinkcolor" val="tx"/>
                    </a:ext>
                  </a:extLst>
                </a:hlinkClick>
              </a:rPr>
              <a:t>Create a List</a:t>
            </a:r>
            <a:r>
              <a:rPr lang="en-US" sz="1550" b="1" dirty="0">
                <a:solidFill>
                  <a:srgbClr val="0070C0"/>
                </a:solidFill>
                <a:ea typeface="Amazon Ember" panose="02000000000000000000" pitchFamily="2" charset="0"/>
              </a:rPr>
              <a:t> </a:t>
            </a:r>
            <a:r>
              <a:rPr lang="en-US" sz="1550" dirty="0">
                <a:solidFill>
                  <a:prstClr val="black"/>
                </a:solidFill>
                <a:ea typeface="Amazon Ember" panose="02000000000000000000" pitchFamily="2" charset="0"/>
              </a:rPr>
              <a:t>(link) for a detailed 1-pager on how to create list for future reference</a:t>
            </a:r>
            <a:endParaRPr kumimoji="0" lang="en-US" sz="1550" b="0" i="0" u="none" strike="noStrike" kern="1200" cap="none" spc="0" normalizeH="0" baseline="0" noProof="0" dirty="0">
              <a:ln>
                <a:noFill/>
              </a:ln>
              <a:solidFill>
                <a:prstClr val="black"/>
              </a:solidFill>
              <a:effectLst/>
              <a:uLnTx/>
              <a:uFillTx/>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50" dirty="0">
              <a:solidFill>
                <a:prstClr val="black"/>
              </a:solidFill>
              <a:ea typeface="Amazon Ember" panose="02000000000000000000" pitchFamily="2" charset="0"/>
            </a:endParaRPr>
          </a:p>
          <a:p>
            <a:pPr marL="398463" lvl="0" indent="-227013">
              <a:buFont typeface="Arial" panose="020B0604020202020204" pitchFamily="34" charset="0"/>
              <a:buChar char="•"/>
              <a:defRPr/>
            </a:pPr>
            <a:r>
              <a:rPr kumimoji="0" lang="en-US" sz="1550" b="0" i="0" u="none" strike="noStrike" kern="1200" cap="none" spc="0" normalizeH="0" baseline="0" noProof="0" dirty="0">
                <a:ln>
                  <a:noFill/>
                </a:ln>
                <a:solidFill>
                  <a:prstClr val="black"/>
                </a:solidFill>
                <a:effectLst/>
                <a:uLnTx/>
                <a:uFillTx/>
                <a:ea typeface="Amazon Ember" panose="02000000000000000000" pitchFamily="2" charset="0"/>
                <a:cs typeface="+mn-cs"/>
              </a:rPr>
              <a:t>Simply hover over Lists in the top right corner of the main page and click </a:t>
            </a:r>
            <a:r>
              <a:rPr kumimoji="0" lang="en-US" sz="1550" b="1" i="0" u="none" strike="noStrike" kern="1200" cap="none" spc="0" normalizeH="0" baseline="0" noProof="0" dirty="0">
                <a:ln>
                  <a:noFill/>
                </a:ln>
                <a:solidFill>
                  <a:prstClr val="black"/>
                </a:solidFill>
                <a:effectLst/>
                <a:uLnTx/>
                <a:uFillTx/>
                <a:ea typeface="Amazon Ember" panose="02000000000000000000" pitchFamily="2" charset="0"/>
                <a:cs typeface="+mn-cs"/>
              </a:rPr>
              <a:t>“Create a List</a:t>
            </a:r>
            <a:r>
              <a:rPr lang="en-US" sz="1550" b="1" dirty="0">
                <a:solidFill>
                  <a:prstClr val="black"/>
                </a:solidFill>
                <a:ea typeface="Amazon Ember" panose="02000000000000000000" pitchFamily="2" charset="0"/>
              </a:rPr>
              <a:t>” </a:t>
            </a:r>
          </a:p>
          <a:p>
            <a:pPr marL="171450" marR="0" lvl="0" algn="l" defTabSz="914400" rtl="0" eaLnBrk="1" fontAlgn="auto" latinLnBrk="0" hangingPunct="1">
              <a:lnSpc>
                <a:spcPct val="100000"/>
              </a:lnSpc>
              <a:spcBef>
                <a:spcPts val="0"/>
              </a:spcBef>
              <a:spcAft>
                <a:spcPts val="0"/>
              </a:spcAft>
              <a:buClrTx/>
              <a:buSzTx/>
              <a:tabLst/>
              <a:defRPr/>
            </a:pPr>
            <a:endParaRPr lang="en-US" sz="1550" b="1" dirty="0">
              <a:solidFill>
                <a:prstClr val="black"/>
              </a:solidFill>
              <a:ea typeface="Amazon Ember" panose="02000000000000000000" pitchFamily="2" charset="0"/>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50" dirty="0">
                <a:solidFill>
                  <a:prstClr val="black"/>
                </a:solidFill>
                <a:ea typeface="Amazon Ember" panose="02000000000000000000" pitchFamily="2" charset="0"/>
              </a:rPr>
              <a:t>Select re-order so items remain on list for future purchases</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50" i="0" u="none" strike="noStrike" kern="1200" cap="none" spc="0" normalizeH="0" baseline="0" noProof="0" dirty="0">
              <a:ln>
                <a:noFill/>
              </a:ln>
              <a:solidFill>
                <a:prstClr val="black"/>
              </a:solidFill>
              <a:effectLst/>
              <a:uLnTx/>
              <a:uFillTx/>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50" i="0" u="none" strike="noStrike" kern="1200" cap="none" spc="0" normalizeH="0" baseline="0" noProof="0" dirty="0">
                <a:ln>
                  <a:noFill/>
                </a:ln>
                <a:solidFill>
                  <a:prstClr val="black"/>
                </a:solidFill>
                <a:effectLst/>
                <a:uLnTx/>
                <a:uFillTx/>
                <a:ea typeface="Amazon Ember" panose="02000000000000000000" pitchFamily="2" charset="0"/>
                <a:cs typeface="+mn-cs"/>
              </a:rPr>
              <a:t>Easily upload multiple items via spreadsheet template or </a:t>
            </a:r>
            <a:r>
              <a:rPr kumimoji="0" lang="en-US" sz="1550" i="0" u="none" strike="noStrike" kern="1200" cap="none" spc="0" normalizeH="0" baseline="0" noProof="0" dirty="0" err="1">
                <a:ln>
                  <a:noFill/>
                </a:ln>
                <a:solidFill>
                  <a:prstClr val="black"/>
                </a:solidFill>
                <a:effectLst/>
                <a:uLnTx/>
                <a:uFillTx/>
                <a:ea typeface="Amazon Ember" panose="02000000000000000000" pitchFamily="2" charset="0"/>
                <a:cs typeface="+mn-cs"/>
              </a:rPr>
              <a:t>searc</a:t>
            </a:r>
            <a:r>
              <a:rPr lang="en-US" sz="1550" dirty="0">
                <a:solidFill>
                  <a:prstClr val="black"/>
                </a:solidFill>
                <a:ea typeface="Amazon Ember" panose="02000000000000000000" pitchFamily="2" charset="0"/>
              </a:rPr>
              <a:t>h/browse by key words such as ASIN, keyword, part #, and even your past orders</a:t>
            </a:r>
            <a:endParaRPr kumimoji="0" lang="en-US" sz="1550" b="0" i="0" u="none" strike="noStrike" kern="1200" cap="none" spc="0" normalizeH="0" baseline="0" noProof="0" dirty="0">
              <a:ln>
                <a:noFill/>
              </a:ln>
              <a:solidFill>
                <a:prstClr val="black"/>
              </a:solidFill>
              <a:effectLst/>
              <a:uLnTx/>
              <a:uFillTx/>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mazon Ember" panose="02000000000000000000" pitchFamily="2" charset="0"/>
              <a:ea typeface="Amazon Ember" panose="02000000000000000000" pitchFamily="2" charset="0"/>
              <a:cs typeface="+mn-cs"/>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mazon Ember" panose="02000000000000000000" pitchFamily="2" charset="0"/>
              <a:ea typeface="Amazon Ember" panose="02000000000000000000" pitchFamily="2" charset="0"/>
              <a:cs typeface="+mn-cs"/>
            </a:endParaRPr>
          </a:p>
        </p:txBody>
      </p:sp>
      <p:pic>
        <p:nvPicPr>
          <p:cNvPr id="6" name="Picture 5"/>
          <p:cNvPicPr>
            <a:picLocks noChangeAspect="1"/>
          </p:cNvPicPr>
          <p:nvPr/>
        </p:nvPicPr>
        <p:blipFill>
          <a:blip r:embed="rId4"/>
          <a:stretch>
            <a:fillRect/>
          </a:stretch>
        </p:blipFill>
        <p:spPr>
          <a:xfrm>
            <a:off x="5876233" y="1270503"/>
            <a:ext cx="2828682" cy="1615286"/>
          </a:xfrm>
          <a:prstGeom prst="rect">
            <a:avLst/>
          </a:prstGeom>
          <a:ln w="9525">
            <a:solidFill>
              <a:schemeClr val="bg1">
                <a:lumMod val="75000"/>
              </a:schemeClr>
            </a:solidFill>
          </a:ln>
          <a:effectLst>
            <a:outerShdw blurRad="50800" dist="38100" dir="2700000" algn="tl" rotWithShape="0">
              <a:prstClr val="black">
                <a:alpha val="40000"/>
              </a:prstClr>
            </a:outerShdw>
          </a:effectLst>
        </p:spPr>
      </p:pic>
      <p:pic>
        <p:nvPicPr>
          <p:cNvPr id="7" name="Picture 2" descr="image003"/>
          <p:cNvPicPr>
            <a:picLocks noChangeAspect="1" noChangeArrowheads="1"/>
          </p:cNvPicPr>
          <p:nvPr/>
        </p:nvPicPr>
        <p:blipFill rotWithShape="1">
          <a:blip r:embed="rId5">
            <a:extLst>
              <a:ext uri="{28A0092B-C50C-407E-A947-70E740481C1C}">
                <a14:useLocalDpi xmlns:a14="http://schemas.microsoft.com/office/drawing/2010/main" val="0"/>
              </a:ext>
            </a:extLst>
          </a:blip>
          <a:srcRect r="33411"/>
          <a:stretch/>
        </p:blipFill>
        <p:spPr bwMode="auto">
          <a:xfrm>
            <a:off x="7624797" y="2607726"/>
            <a:ext cx="2702270" cy="1078217"/>
          </a:xfrm>
          <a:prstGeom prst="rect">
            <a:avLst/>
          </a:prstGeom>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0483434" y="1270503"/>
            <a:ext cx="1523838" cy="4111072"/>
            <a:chOff x="10376048" y="596638"/>
            <a:chExt cx="1523838" cy="4111072"/>
          </a:xfrm>
          <a:effectLst>
            <a:outerShdw blurRad="50800" dist="38100" dir="2700000" algn="tl" rotWithShape="0">
              <a:prstClr val="black">
                <a:alpha val="40000"/>
              </a:prstClr>
            </a:outerShdw>
          </a:effectLst>
        </p:grpSpPr>
        <p:pic>
          <p:nvPicPr>
            <p:cNvPr id="15" name="Picture 14"/>
            <p:cNvPicPr>
              <a:picLocks noChangeAspect="1"/>
            </p:cNvPicPr>
            <p:nvPr/>
          </p:nvPicPr>
          <p:blipFill>
            <a:blip r:embed="rId6"/>
            <a:stretch>
              <a:fillRect/>
            </a:stretch>
          </p:blipFill>
          <p:spPr>
            <a:xfrm>
              <a:off x="10376048" y="596638"/>
              <a:ext cx="1523838" cy="4111072"/>
            </a:xfrm>
            <a:prstGeom prst="rect">
              <a:avLst/>
            </a:prstGeom>
            <a:ln w="9525">
              <a:solidFill>
                <a:schemeClr val="bg1">
                  <a:lumMod val="75000"/>
                </a:schemeClr>
              </a:solidFill>
              <a:miter lim="800000"/>
              <a:headEnd/>
              <a:tailEnd/>
            </a:ln>
            <a:effectLst>
              <a:outerShdw blurRad="50800" dist="38100" dir="5400000" algn="t" rotWithShape="0">
                <a:prstClr val="black">
                  <a:alpha val="40000"/>
                </a:prstClr>
              </a:outerShdw>
            </a:effectLst>
          </p:spPr>
        </p:pic>
        <p:sp>
          <p:nvSpPr>
            <p:cNvPr id="16" name="Rounded Rectangle 15"/>
            <p:cNvSpPr/>
            <p:nvPr/>
          </p:nvSpPr>
          <p:spPr>
            <a:xfrm>
              <a:off x="10472872" y="4188530"/>
              <a:ext cx="1237421" cy="277302"/>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grpSp>
      <p:pic>
        <p:nvPicPr>
          <p:cNvPr id="3" name="Picture 2">
            <a:extLst>
              <a:ext uri="{FF2B5EF4-FFF2-40B4-BE49-F238E27FC236}">
                <a16:creationId xmlns:a16="http://schemas.microsoft.com/office/drawing/2014/main" id="{50E9EA23-D137-4106-A44F-0CECDA35237F}"/>
              </a:ext>
            </a:extLst>
          </p:cNvPr>
          <p:cNvPicPr>
            <a:picLocks noChangeAspect="1"/>
          </p:cNvPicPr>
          <p:nvPr/>
        </p:nvPicPr>
        <p:blipFill>
          <a:blip r:embed="rId7"/>
          <a:stretch>
            <a:fillRect/>
          </a:stretch>
        </p:blipFill>
        <p:spPr>
          <a:xfrm>
            <a:off x="5215636" y="3362814"/>
            <a:ext cx="2120059" cy="87821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A1398D07-1B0A-476F-AB17-4644B67327CE}"/>
              </a:ext>
            </a:extLst>
          </p:cNvPr>
          <p:cNvPicPr>
            <a:picLocks noChangeAspect="1"/>
          </p:cNvPicPr>
          <p:nvPr/>
        </p:nvPicPr>
        <p:blipFill>
          <a:blip r:embed="rId8"/>
          <a:stretch>
            <a:fillRect/>
          </a:stretch>
        </p:blipFill>
        <p:spPr>
          <a:xfrm>
            <a:off x="4956632" y="4481061"/>
            <a:ext cx="5373030" cy="1729748"/>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2" name="Rounded Rectangle 15">
            <a:extLst>
              <a:ext uri="{FF2B5EF4-FFF2-40B4-BE49-F238E27FC236}">
                <a16:creationId xmlns:a16="http://schemas.microsoft.com/office/drawing/2014/main" id="{F48845E2-90CB-4669-AF51-E96CF25B359A}"/>
              </a:ext>
            </a:extLst>
          </p:cNvPr>
          <p:cNvSpPr/>
          <p:nvPr/>
        </p:nvSpPr>
        <p:spPr>
          <a:xfrm>
            <a:off x="6812083" y="2450969"/>
            <a:ext cx="713809" cy="313515"/>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sp>
        <p:nvSpPr>
          <p:cNvPr id="13" name="Rounded Rectangle 15">
            <a:extLst>
              <a:ext uri="{FF2B5EF4-FFF2-40B4-BE49-F238E27FC236}">
                <a16:creationId xmlns:a16="http://schemas.microsoft.com/office/drawing/2014/main" id="{0B0E3449-132C-4775-961E-B830AB1F69E2}"/>
              </a:ext>
            </a:extLst>
          </p:cNvPr>
          <p:cNvSpPr/>
          <p:nvPr/>
        </p:nvSpPr>
        <p:spPr>
          <a:xfrm>
            <a:off x="5202903" y="3963724"/>
            <a:ext cx="1923761" cy="277302"/>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spTree>
    <p:extLst>
      <p:ext uri="{BB962C8B-B14F-4D97-AF65-F5344CB8AC3E}">
        <p14:creationId xmlns:p14="http://schemas.microsoft.com/office/powerpoint/2010/main" val="223532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Business Lists – Sharing Lists</a:t>
            </a:r>
          </a:p>
        </p:txBody>
      </p:sp>
      <p:sp>
        <p:nvSpPr>
          <p:cNvPr id="4" name="Rectangle 3"/>
          <p:cNvSpPr/>
          <p:nvPr/>
        </p:nvSpPr>
        <p:spPr>
          <a:xfrm>
            <a:off x="954987" y="1279936"/>
            <a:ext cx="4224318" cy="4924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strike="noStrike" kern="1200" cap="none" spc="0" normalizeH="0" baseline="0" noProof="0" dirty="0">
                <a:ln>
                  <a:noFill/>
                </a:ln>
                <a:solidFill>
                  <a:srgbClr val="007CB6"/>
                </a:solidFill>
                <a:effectLst/>
                <a:uLnTx/>
                <a:uFillTx/>
                <a:latin typeface="Amazon Ember Light"/>
                <a:ea typeface="Amazon Ember" panose="02000000000000000000" pitchFamily="2" charset="0"/>
                <a:cs typeface="+mn-cs"/>
              </a:rPr>
              <a:t>Sharing the list </a:t>
            </a:r>
            <a:endParaRPr kumimoji="0" lang="en-US" sz="1600" b="0" i="0" strike="noStrike" kern="1200" cap="none" spc="0" normalizeH="0" baseline="0" noProof="0" dirty="0">
              <a:ln>
                <a:noFill/>
              </a:ln>
              <a:solidFill>
                <a:srgbClr val="007CB6"/>
              </a:solidFill>
              <a:effectLst/>
              <a:uLnTx/>
              <a:uFillTx/>
              <a:latin typeface="Amazon Ember Light"/>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Click “Share” to choose a user with whom you would like to share the list.</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Choose whether the user will be able to edit the list and enter then enter a name in the box underneath.</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Once you select the name, choose whether you want the user to receive an email notifying the user a list has been shared.</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Click save and now the list appears in the selected user’s </a:t>
            </a:r>
            <a:r>
              <a:rPr kumimoji="0" lang="en-US" sz="1600" b="0" i="1"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Shared with you </a:t>
            </a: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within Lists.</a:t>
            </a:r>
          </a:p>
          <a:p>
            <a:pPr marL="171450" marR="0" lvl="0" algn="l" defTabSz="914400" rtl="0" eaLnBrk="1" fontAlgn="auto" latinLnBrk="0" hangingPunct="1">
              <a:lnSpc>
                <a:spcPct val="100000"/>
              </a:lnSpc>
              <a:spcBef>
                <a:spcPts val="0"/>
              </a:spcBef>
              <a:spcAft>
                <a:spcPts val="0"/>
              </a:spcAft>
              <a:buClrTx/>
              <a:buSzTx/>
              <a:tabLst/>
              <a:defRPr/>
            </a:pPr>
            <a:endParaRPr lang="en-US" sz="1600" noProof="0" dirty="0">
              <a:solidFill>
                <a:prstClr val="black"/>
              </a:solidFill>
              <a:latin typeface="Amazon Ember Light"/>
              <a:ea typeface="Amazon Ember" panose="02000000000000000000" pitchFamily="2" charset="0"/>
            </a:endParaRPr>
          </a:p>
          <a:p>
            <a:pPr marL="171450" marR="0" lvl="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Amazon Ember Light"/>
              <a:ea typeface="Amazon Ember" panose="02000000000000000000" pitchFamily="2" charset="0"/>
            </a:endParaRPr>
          </a:p>
          <a:p>
            <a:pPr marL="171450" marR="0" lvl="0" algn="l" defTabSz="914400" rtl="0" eaLnBrk="1" fontAlgn="auto" latinLnBrk="0" hangingPunct="1">
              <a:lnSpc>
                <a:spcPct val="100000"/>
              </a:lnSpc>
              <a:spcBef>
                <a:spcPts val="0"/>
              </a:spcBef>
              <a:spcAft>
                <a:spcPts val="0"/>
              </a:spcAft>
              <a:buClrTx/>
              <a:buSzTx/>
              <a:tabLst/>
              <a:defRPr/>
            </a:pPr>
            <a:r>
              <a:rPr lang="en-US" sz="1600" b="1" u="sng" noProof="0" dirty="0">
                <a:solidFill>
                  <a:prstClr val="black"/>
                </a:solidFill>
                <a:latin typeface="Amazon Ember Light"/>
                <a:ea typeface="Amazon Ember" panose="02000000000000000000" pitchFamily="2" charset="0"/>
              </a:rPr>
              <a:t>Link to 1-pager on how to share/review lists:</a:t>
            </a:r>
          </a:p>
          <a:p>
            <a:pPr marL="171450"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dirty="0">
              <a:ln>
                <a:noFill/>
              </a:ln>
              <a:solidFill>
                <a:prstClr val="black"/>
              </a:solidFill>
              <a:effectLst/>
              <a:uLnTx/>
              <a:uFillTx/>
              <a:latin typeface="Amazon Ember Light"/>
              <a:ea typeface="Amazon Ember" panose="02000000000000000000" pitchFamily="2" charset="0"/>
              <a:cs typeface="+mn-cs"/>
              <a:hlinkClick r:id="rId3">
                <a:extLst>
                  <a:ext uri="{A12FA001-AC4F-418D-AE19-62706E023703}">
                    <ahyp:hlinkClr xmlns:ahyp="http://schemas.microsoft.com/office/drawing/2018/hyperlinkcolor" val="tx"/>
                  </a:ext>
                </a:extLst>
              </a:hlinkClick>
            </a:endParaRPr>
          </a:p>
          <a:p>
            <a:pPr marL="171450"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dirty="0">
                <a:ln>
                  <a:noFill/>
                </a:ln>
                <a:solidFill>
                  <a:srgbClr val="0070C0"/>
                </a:solidFill>
                <a:effectLst/>
                <a:uLnTx/>
                <a:uFillTx/>
                <a:latin typeface="Amazon Ember Light"/>
                <a:ea typeface="Amazon Ember" panose="02000000000000000000" pitchFamily="2" charset="0"/>
                <a:cs typeface="+mn-cs"/>
                <a:hlinkClick r:id="rId3">
                  <a:extLst>
                    <a:ext uri="{A12FA001-AC4F-418D-AE19-62706E023703}">
                      <ahyp:hlinkClr xmlns:ahyp="http://schemas.microsoft.com/office/drawing/2018/hyperlinkcolor" val="tx"/>
                    </a:ext>
                  </a:extLst>
                </a:hlinkClick>
              </a:rPr>
              <a:t>Sharing a List</a:t>
            </a:r>
            <a:endParaRPr kumimoji="0" lang="en-US" sz="1600" b="1" i="0" u="none" strike="noStrike" kern="1200" cap="none" spc="0" normalizeH="0" baseline="0" dirty="0">
              <a:ln>
                <a:noFill/>
              </a:ln>
              <a:solidFill>
                <a:srgbClr val="0070C0"/>
              </a:solidFill>
              <a:effectLst/>
              <a:uLnTx/>
              <a:uFillTx/>
              <a:latin typeface="Amazon Ember Light"/>
              <a:ea typeface="Amazon Ember" panose="02000000000000000000" pitchFamily="2" charset="0"/>
              <a:cs typeface="+mn-cs"/>
            </a:endParaRPr>
          </a:p>
          <a:p>
            <a:pPr marL="171450" marR="0" lvl="0" algn="l" defTabSz="914400" rtl="0" eaLnBrk="1" fontAlgn="auto" latinLnBrk="0" hangingPunct="1">
              <a:lnSpc>
                <a:spcPct val="100000"/>
              </a:lnSpc>
              <a:spcBef>
                <a:spcPts val="0"/>
              </a:spcBef>
              <a:spcAft>
                <a:spcPts val="0"/>
              </a:spcAft>
              <a:buClrTx/>
              <a:buSzTx/>
              <a:tabLst/>
              <a:defRPr/>
            </a:pPr>
            <a:r>
              <a:rPr lang="en-US" sz="1600" b="1" noProof="0" dirty="0">
                <a:solidFill>
                  <a:srgbClr val="0070C0"/>
                </a:solidFill>
                <a:latin typeface="Amazon Ember Light"/>
                <a:ea typeface="Amazon Ember" panose="02000000000000000000" pitchFamily="2" charset="0"/>
                <a:hlinkClick r:id="rId4">
                  <a:extLst>
                    <a:ext uri="{A12FA001-AC4F-418D-AE19-62706E023703}">
                      <ahyp:hlinkClr xmlns:ahyp="http://schemas.microsoft.com/office/drawing/2018/hyperlinkcolor" val="tx"/>
                    </a:ext>
                  </a:extLst>
                </a:hlinkClick>
              </a:rPr>
              <a:t>Reviewing a Shared Shopping List</a:t>
            </a:r>
            <a:endParaRPr kumimoji="0" lang="en-US" sz="1600" b="1" i="0" u="none" strike="noStrike" kern="1200" cap="none" spc="0" normalizeH="0" baseline="0" noProof="0" dirty="0">
              <a:ln>
                <a:noFill/>
              </a:ln>
              <a:solidFill>
                <a:srgbClr val="0070C0"/>
              </a:solidFill>
              <a:effectLst/>
              <a:uLnTx/>
              <a:uFillTx/>
              <a:latin typeface="Amazon Ember Light"/>
              <a:ea typeface="Amazon Ember" panose="02000000000000000000" pitchFamily="2" charset="0"/>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mazon Ember" panose="02000000000000000000" pitchFamily="2" charset="0"/>
              <a:ea typeface="Amazon Ember" panose="02000000000000000000" pitchFamily="2" charset="0"/>
              <a:cs typeface="+mn-cs"/>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mazon Ember" panose="02000000000000000000" pitchFamily="2" charset="0"/>
              <a:ea typeface="Amazon Ember" panose="02000000000000000000" pitchFamily="2" charset="0"/>
              <a:cs typeface="+mn-cs"/>
            </a:endParaRPr>
          </a:p>
        </p:txBody>
      </p:sp>
      <p:grpSp>
        <p:nvGrpSpPr>
          <p:cNvPr id="8" name="Group 7"/>
          <p:cNvGrpSpPr/>
          <p:nvPr/>
        </p:nvGrpSpPr>
        <p:grpSpPr>
          <a:xfrm>
            <a:off x="6339940" y="1200607"/>
            <a:ext cx="4584589" cy="1737511"/>
            <a:chOff x="5304514" y="1413897"/>
            <a:chExt cx="4584589" cy="1737511"/>
          </a:xfrm>
          <a:effectLst>
            <a:outerShdw blurRad="50800" dist="38100" dir="2700000" algn="tl" rotWithShape="0">
              <a:prstClr val="black">
                <a:alpha val="40000"/>
              </a:prstClr>
            </a:outerShdw>
          </a:effectLst>
        </p:grpSpPr>
        <p:pic>
          <p:nvPicPr>
            <p:cNvPr id="3" name="Picture 2"/>
            <p:cNvPicPr>
              <a:picLocks noChangeAspect="1"/>
            </p:cNvPicPr>
            <p:nvPr/>
          </p:nvPicPr>
          <p:blipFill>
            <a:blip r:embed="rId5"/>
            <a:stretch>
              <a:fillRect/>
            </a:stretch>
          </p:blipFill>
          <p:spPr>
            <a:xfrm>
              <a:off x="5304514" y="1413897"/>
              <a:ext cx="4584589" cy="1737511"/>
            </a:xfrm>
            <a:prstGeom prst="rect">
              <a:avLst/>
            </a:prstGeom>
            <a:ln w="9525">
              <a:noFill/>
            </a:ln>
          </p:spPr>
        </p:pic>
        <p:sp>
          <p:nvSpPr>
            <p:cNvPr id="14" name="Rounded Rectangle 13"/>
            <p:cNvSpPr/>
            <p:nvPr/>
          </p:nvSpPr>
          <p:spPr>
            <a:xfrm>
              <a:off x="5381675" y="1777999"/>
              <a:ext cx="419150" cy="139700"/>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grpSp>
      <p:grpSp>
        <p:nvGrpSpPr>
          <p:cNvPr id="5" name="Group 4"/>
          <p:cNvGrpSpPr/>
          <p:nvPr/>
        </p:nvGrpSpPr>
        <p:grpSpPr>
          <a:xfrm>
            <a:off x="7549489" y="2400129"/>
            <a:ext cx="3197213" cy="1927398"/>
            <a:chOff x="5420223" y="2476506"/>
            <a:chExt cx="3197213" cy="1927398"/>
          </a:xfrm>
          <a:effectLst>
            <a:outerShdw blurRad="50800" dist="38100" dir="2700000" algn="tl" rotWithShape="0">
              <a:prstClr val="black">
                <a:alpha val="40000"/>
              </a:prstClr>
            </a:outerShdw>
          </a:effectLst>
        </p:grpSpPr>
        <p:pic>
          <p:nvPicPr>
            <p:cNvPr id="15" name="Picture 14"/>
            <p:cNvPicPr>
              <a:picLocks noChangeAspect="1"/>
            </p:cNvPicPr>
            <p:nvPr/>
          </p:nvPicPr>
          <p:blipFill>
            <a:blip r:embed="rId6"/>
            <a:stretch>
              <a:fillRect/>
            </a:stretch>
          </p:blipFill>
          <p:spPr>
            <a:xfrm>
              <a:off x="5420223" y="2476506"/>
              <a:ext cx="3197213" cy="1927398"/>
            </a:xfrm>
            <a:prstGeom prst="rect">
              <a:avLst/>
            </a:prstGeom>
            <a:ln w="9525">
              <a:solidFill>
                <a:schemeClr val="bg1">
                  <a:lumMod val="75000"/>
                </a:schemeClr>
              </a:solidFill>
              <a:miter lim="800000"/>
              <a:headEnd/>
              <a:tailEnd/>
            </a:ln>
            <a:effectLst>
              <a:outerShdw blurRad="50800" dist="38100" dir="5400000" algn="t" rotWithShape="0">
                <a:prstClr val="black">
                  <a:alpha val="40000"/>
                </a:prstClr>
              </a:outerShdw>
            </a:effectLst>
          </p:spPr>
        </p:pic>
        <p:sp>
          <p:nvSpPr>
            <p:cNvPr id="17" name="Rounded Rectangle 16"/>
            <p:cNvSpPr/>
            <p:nvPr/>
          </p:nvSpPr>
          <p:spPr>
            <a:xfrm>
              <a:off x="7018829" y="3597275"/>
              <a:ext cx="1553671" cy="498340"/>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grpSp>
      <p:grpSp>
        <p:nvGrpSpPr>
          <p:cNvPr id="6" name="Group 5"/>
          <p:cNvGrpSpPr/>
          <p:nvPr/>
        </p:nvGrpSpPr>
        <p:grpSpPr>
          <a:xfrm>
            <a:off x="5889997" y="3670814"/>
            <a:ext cx="2946143" cy="1776906"/>
            <a:chOff x="8218348" y="4105140"/>
            <a:chExt cx="2946143" cy="1776906"/>
          </a:xfrm>
          <a:effectLst>
            <a:outerShdw blurRad="50800" dist="38100" dir="2700000" algn="tl" rotWithShape="0">
              <a:prstClr val="black">
                <a:alpha val="40000"/>
              </a:prstClr>
            </a:outerShdw>
          </a:effectLst>
        </p:grpSpPr>
        <p:pic>
          <p:nvPicPr>
            <p:cNvPr id="16" name="Picture 15"/>
            <p:cNvPicPr>
              <a:picLocks noChangeAspect="1"/>
            </p:cNvPicPr>
            <p:nvPr/>
          </p:nvPicPr>
          <p:blipFill>
            <a:blip r:embed="rId7"/>
            <a:stretch>
              <a:fillRect/>
            </a:stretch>
          </p:blipFill>
          <p:spPr>
            <a:xfrm>
              <a:off x="8218348" y="4105140"/>
              <a:ext cx="2946143" cy="1776906"/>
            </a:xfrm>
            <a:prstGeom prst="rect">
              <a:avLst/>
            </a:prstGeom>
            <a:ln w="9525">
              <a:solidFill>
                <a:schemeClr val="bg1">
                  <a:lumMod val="75000"/>
                </a:schemeClr>
              </a:solidFill>
              <a:miter lim="800000"/>
              <a:headEnd/>
              <a:tailEnd/>
            </a:ln>
            <a:effectLst>
              <a:outerShdw blurRad="50800" dist="38100" dir="5400000" algn="t" rotWithShape="0">
                <a:prstClr val="black">
                  <a:alpha val="40000"/>
                </a:prstClr>
              </a:outerShdw>
            </a:effectLst>
          </p:spPr>
        </p:pic>
        <p:sp>
          <p:nvSpPr>
            <p:cNvPr id="18" name="Rounded Rectangle 17"/>
            <p:cNvSpPr/>
            <p:nvPr/>
          </p:nvSpPr>
          <p:spPr>
            <a:xfrm>
              <a:off x="8432800" y="5626100"/>
              <a:ext cx="1739900" cy="165100"/>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grpSp>
      <p:grpSp>
        <p:nvGrpSpPr>
          <p:cNvPr id="7" name="Group 6"/>
          <p:cNvGrpSpPr/>
          <p:nvPr/>
        </p:nvGrpSpPr>
        <p:grpSpPr>
          <a:xfrm>
            <a:off x="9170252" y="4450237"/>
            <a:ext cx="1170688" cy="1864076"/>
            <a:chOff x="10398996" y="1279936"/>
            <a:chExt cx="1530989" cy="2638618"/>
          </a:xfrm>
          <a:effectLst>
            <a:outerShdw blurRad="50800" dist="38100" dir="2700000" algn="tl" rotWithShape="0">
              <a:prstClr val="black">
                <a:alpha val="40000"/>
              </a:prstClr>
            </a:outerShdw>
          </a:effectLst>
        </p:grpSpPr>
        <p:pic>
          <p:nvPicPr>
            <p:cNvPr id="19" name="Picture 18"/>
            <p:cNvPicPr>
              <a:picLocks noChangeAspect="1"/>
            </p:cNvPicPr>
            <p:nvPr/>
          </p:nvPicPr>
          <p:blipFill>
            <a:blip r:embed="rId8"/>
            <a:stretch>
              <a:fillRect/>
            </a:stretch>
          </p:blipFill>
          <p:spPr>
            <a:xfrm>
              <a:off x="10398996" y="1279936"/>
              <a:ext cx="1530989" cy="2638618"/>
            </a:xfrm>
            <a:prstGeom prst="rect">
              <a:avLst/>
            </a:prstGeom>
            <a:ln w="9525">
              <a:solidFill>
                <a:schemeClr val="bg1">
                  <a:lumMod val="75000"/>
                </a:schemeClr>
              </a:solidFill>
            </a:ln>
          </p:spPr>
        </p:pic>
        <p:sp>
          <p:nvSpPr>
            <p:cNvPr id="20" name="Rounded Rectangle 19"/>
            <p:cNvSpPr/>
            <p:nvPr/>
          </p:nvSpPr>
          <p:spPr>
            <a:xfrm>
              <a:off x="10462895" y="2248535"/>
              <a:ext cx="890955" cy="285555"/>
            </a:xfrm>
            <a:prstGeom prst="round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grpSp>
    </p:spTree>
    <p:extLst>
      <p:ext uri="{BB962C8B-B14F-4D97-AF65-F5344CB8AC3E}">
        <p14:creationId xmlns:p14="http://schemas.microsoft.com/office/powerpoint/2010/main" val="1490505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2416" y="3801808"/>
            <a:ext cx="7432675" cy="747712"/>
          </a:xfrm>
        </p:spPr>
        <p:txBody>
          <a:bodyPr/>
          <a:lstStyle/>
          <a:p>
            <a:r>
              <a:rPr lang="en-US" dirty="0"/>
              <a:t>Members</a:t>
            </a:r>
          </a:p>
        </p:txBody>
      </p:sp>
      <p:sp>
        <p:nvSpPr>
          <p:cNvPr id="3" name="Text Placeholder 1">
            <a:extLst>
              <a:ext uri="{FF2B5EF4-FFF2-40B4-BE49-F238E27FC236}">
                <a16:creationId xmlns:a16="http://schemas.microsoft.com/office/drawing/2014/main" id="{E9321BC6-3949-413E-845E-3264EE0DBDB8}"/>
              </a:ext>
            </a:extLst>
          </p:cNvPr>
          <p:cNvSpPr txBox="1">
            <a:spLocks/>
          </p:cNvSpPr>
          <p:nvPr/>
        </p:nvSpPr>
        <p:spPr>
          <a:xfrm>
            <a:off x="507551" y="4736448"/>
            <a:ext cx="7432675" cy="7477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baseline="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Support Videos </a:t>
            </a:r>
            <a:r>
              <a:rPr lang="en-US" sz="2000" dirty="0"/>
              <a:t>[</a:t>
            </a:r>
            <a:r>
              <a:rPr lang="en-US" sz="2000" dirty="0">
                <a:hlinkClick r:id="rId2">
                  <a:extLst>
                    <a:ext uri="{A12FA001-AC4F-418D-AE19-62706E023703}">
                      <ahyp:hlinkClr xmlns:ahyp="http://schemas.microsoft.com/office/drawing/2018/hyperlinkcolor" val="tx"/>
                    </a:ext>
                  </a:extLst>
                </a:hlinkClick>
              </a:rPr>
              <a:t>CLICK HERE</a:t>
            </a:r>
            <a:r>
              <a:rPr lang="en-US" sz="2000" dirty="0"/>
              <a:t>]</a:t>
            </a:r>
          </a:p>
          <a:p>
            <a:endParaRPr lang="en-US" dirty="0"/>
          </a:p>
        </p:txBody>
      </p:sp>
      <p:sp>
        <p:nvSpPr>
          <p:cNvPr id="4" name="TextBox 3">
            <a:extLst>
              <a:ext uri="{FF2B5EF4-FFF2-40B4-BE49-F238E27FC236}">
                <a16:creationId xmlns:a16="http://schemas.microsoft.com/office/drawing/2014/main" id="{C7850653-EB69-4974-BF23-14FE5F7227B8}"/>
              </a:ext>
            </a:extLst>
          </p:cNvPr>
          <p:cNvSpPr txBox="1"/>
          <p:nvPr/>
        </p:nvSpPr>
        <p:spPr>
          <a:xfrm>
            <a:off x="507551" y="5110304"/>
            <a:ext cx="595774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solidFill>
                <a:hlinkClick r:id="rId3">
                  <a:extLst>
                    <a:ext uri="{A12FA001-AC4F-418D-AE19-62706E023703}">
                      <ahyp:hlinkClr xmlns:ahyp="http://schemas.microsoft.com/office/drawing/2018/hyperlinkcolor" val="tx"/>
                    </a:ext>
                  </a:extLst>
                </a:hlinkClick>
              </a:rPr>
              <a:t>User roles/Permissions video</a:t>
            </a:r>
            <a:endParaRPr lang="en-US" dirty="0">
              <a:solidFill>
                <a:schemeClr val="accent3"/>
              </a:solidFill>
            </a:endParaRPr>
          </a:p>
          <a:p>
            <a:pPr marL="285750" indent="-285750">
              <a:buFont typeface="Arial" panose="020B0604020202020204" pitchFamily="34" charset="0"/>
              <a:buChar char="•"/>
            </a:pPr>
            <a:r>
              <a:rPr lang="en-US" dirty="0">
                <a:solidFill>
                  <a:schemeClr val="accent3"/>
                </a:solidFill>
                <a:hlinkClick r:id="rId4">
                  <a:extLst>
                    <a:ext uri="{A12FA001-AC4F-418D-AE19-62706E023703}">
                      <ahyp:hlinkClr xmlns:ahyp="http://schemas.microsoft.com/office/drawing/2018/hyperlinkcolor" val="tx"/>
                    </a:ext>
                  </a:extLst>
                </a:hlinkClick>
              </a:rPr>
              <a:t>Group management video</a:t>
            </a:r>
            <a:endParaRPr lang="en-US" dirty="0">
              <a:solidFill>
                <a:schemeClr val="accent3"/>
              </a:solidFill>
            </a:endParaRPr>
          </a:p>
          <a:p>
            <a:pPr marL="285750" indent="-285750">
              <a:buFont typeface="Arial" panose="020B0604020202020204" pitchFamily="34" charset="0"/>
              <a:buChar char="•"/>
            </a:pPr>
            <a:r>
              <a:rPr lang="en-US" dirty="0">
                <a:solidFill>
                  <a:schemeClr val="accent3"/>
                </a:solidFill>
                <a:hlinkClick r:id="rId5">
                  <a:extLst>
                    <a:ext uri="{A12FA001-AC4F-418D-AE19-62706E023703}">
                      <ahyp:hlinkClr xmlns:ahyp="http://schemas.microsoft.com/office/drawing/2018/hyperlinkcolor" val="tx"/>
                    </a:ext>
                  </a:extLst>
                </a:hlinkClick>
              </a:rPr>
              <a:t>Adding/Removing Users video</a:t>
            </a:r>
            <a:endParaRPr lang="en-US" dirty="0">
              <a:solidFill>
                <a:schemeClr val="accent3"/>
              </a:solidFill>
            </a:endParaRPr>
          </a:p>
        </p:txBody>
      </p:sp>
    </p:spTree>
    <p:extLst>
      <p:ext uri="{BB962C8B-B14F-4D97-AF65-F5344CB8AC3E}">
        <p14:creationId xmlns:p14="http://schemas.microsoft.com/office/powerpoint/2010/main" val="359106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62" y="-153105"/>
            <a:ext cx="11644439" cy="1325563"/>
          </a:xfrm>
        </p:spPr>
        <p:txBody>
          <a:bodyPr/>
          <a:lstStyle/>
          <a:p>
            <a:r>
              <a:rPr lang="en-US" dirty="0"/>
              <a:t>User Roles &amp; Permissions</a:t>
            </a:r>
          </a:p>
        </p:txBody>
      </p:sp>
      <p:sp>
        <p:nvSpPr>
          <p:cNvPr id="17" name="Text Placeholder 2">
            <a:extLst>
              <a:ext uri="{FF2B5EF4-FFF2-40B4-BE49-F238E27FC236}">
                <a16:creationId xmlns:a16="http://schemas.microsoft.com/office/drawing/2014/main" id="{0BB5612F-6A99-F843-83BF-B387B1C93B3A}"/>
              </a:ext>
            </a:extLst>
          </p:cNvPr>
          <p:cNvSpPr txBox="1">
            <a:spLocks/>
          </p:cNvSpPr>
          <p:nvPr/>
        </p:nvSpPr>
        <p:spPr>
          <a:xfrm>
            <a:off x="493283" y="852790"/>
            <a:ext cx="11496555" cy="1280205"/>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solidFill>
                  <a:schemeClr val="accent3"/>
                </a:solidFill>
                <a:latin typeface="+mn-lt"/>
              </a:rPr>
              <a:t>Each user can have multiple roles -- administrator or requisitioner, or both. Permissions can be assigned when an administrator invites a user to the business. Administrators can change user permissions at any time.</a:t>
            </a:r>
          </a:p>
          <a:p>
            <a:pPr>
              <a:spcAft>
                <a:spcPts val="1200"/>
              </a:spcAft>
            </a:pPr>
            <a:r>
              <a:rPr lang="en-US" dirty="0">
                <a:solidFill>
                  <a:schemeClr val="accent3"/>
                </a:solidFill>
                <a:latin typeface="+mn-lt"/>
              </a:rPr>
              <a:t>Assign administrator permissions on a per-group basis. One administrator can manage multiple groups. Group level administrators only have admin authority over the group(s) they are assigned.</a:t>
            </a:r>
          </a:p>
          <a:p>
            <a:endParaRPr lang="en-US" dirty="0">
              <a:solidFill>
                <a:schemeClr val="accent3"/>
              </a:solidFill>
              <a:latin typeface="+mn-lt"/>
            </a:endParaRPr>
          </a:p>
          <a:p>
            <a:endParaRPr lang="en-US" dirty="0">
              <a:solidFill>
                <a:schemeClr val="accent3"/>
              </a:solidFill>
              <a:latin typeface="+mn-lt"/>
            </a:endParaRPr>
          </a:p>
        </p:txBody>
      </p:sp>
      <p:graphicFrame>
        <p:nvGraphicFramePr>
          <p:cNvPr id="18" name="Table 17"/>
          <p:cNvGraphicFramePr>
            <a:graphicFrameLocks noGrp="1"/>
          </p:cNvGraphicFramePr>
          <p:nvPr>
            <p:extLst>
              <p:ext uri="{D42A27DB-BD31-4B8C-83A1-F6EECF244321}">
                <p14:modId xmlns:p14="http://schemas.microsoft.com/office/powerpoint/2010/main" val="3024832176"/>
              </p:ext>
            </p:extLst>
          </p:nvPr>
        </p:nvGraphicFramePr>
        <p:xfrm>
          <a:off x="419385" y="2005673"/>
          <a:ext cx="11353230" cy="4274836"/>
        </p:xfrm>
        <a:graphic>
          <a:graphicData uri="http://schemas.openxmlformats.org/drawingml/2006/table">
            <a:tbl>
              <a:tblPr firstRow="1" bandRow="1">
                <a:tableStyleId>{F5AB1C69-6EDB-4FF4-983F-18BD219EF322}</a:tableStyleId>
              </a:tblPr>
              <a:tblGrid>
                <a:gridCol w="1962037">
                  <a:extLst>
                    <a:ext uri="{9D8B030D-6E8A-4147-A177-3AD203B41FA5}">
                      <a16:colId xmlns:a16="http://schemas.microsoft.com/office/drawing/2014/main" val="573761971"/>
                    </a:ext>
                  </a:extLst>
                </a:gridCol>
                <a:gridCol w="5702996">
                  <a:extLst>
                    <a:ext uri="{9D8B030D-6E8A-4147-A177-3AD203B41FA5}">
                      <a16:colId xmlns:a16="http://schemas.microsoft.com/office/drawing/2014/main" val="2253109850"/>
                    </a:ext>
                  </a:extLst>
                </a:gridCol>
                <a:gridCol w="3688197">
                  <a:extLst>
                    <a:ext uri="{9D8B030D-6E8A-4147-A177-3AD203B41FA5}">
                      <a16:colId xmlns:a16="http://schemas.microsoft.com/office/drawing/2014/main" val="174644257"/>
                    </a:ext>
                  </a:extLst>
                </a:gridCol>
              </a:tblGrid>
              <a:tr h="320239">
                <a:tc>
                  <a:txBody>
                    <a:bodyPr/>
                    <a:lstStyle/>
                    <a:p>
                      <a:pPr algn="ctr"/>
                      <a:r>
                        <a:rPr lang="en-US" sz="1600" dirty="0">
                          <a:solidFill>
                            <a:schemeClr val="bg1"/>
                          </a:solidFill>
                          <a:latin typeface="+mn-lt"/>
                        </a:rPr>
                        <a:t>Role</a:t>
                      </a:r>
                    </a:p>
                  </a:txBody>
                  <a:tcPr>
                    <a:solidFill>
                      <a:schemeClr val="accent3"/>
                    </a:solidFill>
                  </a:tcPr>
                </a:tc>
                <a:tc>
                  <a:txBody>
                    <a:bodyPr/>
                    <a:lstStyle/>
                    <a:p>
                      <a:pPr algn="ctr"/>
                      <a:r>
                        <a:rPr lang="en-US" sz="1600" dirty="0">
                          <a:solidFill>
                            <a:schemeClr val="bg1"/>
                          </a:solidFill>
                          <a:latin typeface="+mn-lt"/>
                        </a:rPr>
                        <a:t>Permissions &amp; Functionality</a:t>
                      </a:r>
                    </a:p>
                  </a:txBody>
                  <a:tcPr>
                    <a:solidFill>
                      <a:schemeClr val="accent3"/>
                    </a:solidFill>
                  </a:tcPr>
                </a:tc>
                <a:tc>
                  <a:txBody>
                    <a:bodyPr/>
                    <a:lstStyle/>
                    <a:p>
                      <a:pPr algn="ctr"/>
                      <a:r>
                        <a:rPr lang="en-US" sz="1600" dirty="0">
                          <a:solidFill>
                            <a:schemeClr val="bg1"/>
                          </a:solidFill>
                          <a:latin typeface="+mn-lt"/>
                        </a:rPr>
                        <a:t>Visibility</a:t>
                      </a:r>
                    </a:p>
                  </a:txBody>
                  <a:tcPr>
                    <a:solidFill>
                      <a:schemeClr val="accent3"/>
                    </a:solidFill>
                  </a:tcPr>
                </a:tc>
                <a:extLst>
                  <a:ext uri="{0D108BD9-81ED-4DB2-BD59-A6C34878D82A}">
                    <a16:rowId xmlns:a16="http://schemas.microsoft.com/office/drawing/2014/main" val="1608110987"/>
                  </a:ext>
                </a:extLst>
              </a:tr>
              <a:tr h="1368416">
                <a:tc>
                  <a:txBody>
                    <a:bodyPr/>
                    <a:lstStyle/>
                    <a:p>
                      <a:pPr algn="l"/>
                      <a:r>
                        <a:rPr lang="en-US" sz="1600" b="1" dirty="0">
                          <a:solidFill>
                            <a:schemeClr val="accent3"/>
                          </a:solidFill>
                          <a:latin typeface="+mn-lt"/>
                        </a:rPr>
                        <a:t>Admin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a:solidFill>
                            <a:schemeClr val="tx1"/>
                          </a:solidFill>
                          <a:latin typeface="+mn-lt"/>
                          <a:ea typeface="Amazon Ember" panose="02000000000000000000" pitchFamily="2" charset="0"/>
                          <a:cs typeface="+mn-cs"/>
                        </a:rPr>
                        <a:t>Manage business settings &amp; business features</a:t>
                      </a:r>
                      <a:endParaRPr lang="en-US" sz="1000" kern="1200" dirty="0">
                        <a:solidFill>
                          <a:schemeClr val="tx1"/>
                        </a:solidFill>
                        <a:latin typeface="+mn-lt"/>
                        <a:ea typeface="Amazon Ember" panose="02000000000000000000" pitchFamily="2" charset="0"/>
                        <a:cs typeface="+mn-cs"/>
                      </a:endParaRPr>
                    </a:p>
                    <a:p>
                      <a:pPr marL="285750" indent="-285750">
                        <a:buFont typeface="Arial" panose="020B0604020202020204" pitchFamily="34" charset="0"/>
                        <a:buChar char="•"/>
                      </a:pPr>
                      <a:r>
                        <a:rPr lang="en-US" sz="1000" kern="1200" dirty="0">
                          <a:solidFill>
                            <a:schemeClr val="tx1"/>
                          </a:solidFill>
                          <a:latin typeface="+mn-lt"/>
                          <a:ea typeface="Amazon Ember" panose="02000000000000000000" pitchFamily="2" charset="0"/>
                          <a:cs typeface="+mn-cs"/>
                        </a:rPr>
                        <a:t>Invite</a:t>
                      </a:r>
                      <a:r>
                        <a:rPr lang="en-US" sz="1000" kern="1200" baseline="0" dirty="0">
                          <a:solidFill>
                            <a:schemeClr val="tx1"/>
                          </a:solidFill>
                          <a:latin typeface="+mn-lt"/>
                          <a:ea typeface="Amazon Ember" panose="02000000000000000000" pitchFamily="2" charset="0"/>
                          <a:cs typeface="+mn-cs"/>
                        </a:rPr>
                        <a:t> people to join the business account</a:t>
                      </a:r>
                    </a:p>
                    <a:p>
                      <a:pPr marL="285750" indent="-285750">
                        <a:buFont typeface="Arial" panose="020B0604020202020204" pitchFamily="34" charset="0"/>
                        <a:buChar char="•"/>
                      </a:pPr>
                      <a:r>
                        <a:rPr lang="en-US" sz="1000" kern="1200" baseline="0" dirty="0">
                          <a:solidFill>
                            <a:schemeClr val="tx1"/>
                          </a:solidFill>
                          <a:latin typeface="+mn-lt"/>
                          <a:ea typeface="Amazon Ember" panose="02000000000000000000" pitchFamily="2" charset="0"/>
                          <a:cs typeface="+mn-cs"/>
                        </a:rPr>
                        <a:t>Remove users from the business account</a:t>
                      </a:r>
                    </a:p>
                    <a:p>
                      <a:pPr marL="285750" indent="-285750">
                        <a:buFont typeface="Arial" panose="020B0604020202020204" pitchFamily="34" charset="0"/>
                        <a:buChar char="•"/>
                      </a:pPr>
                      <a:r>
                        <a:rPr lang="en-US" sz="1000" b="0" i="0" kern="1200" dirty="0">
                          <a:solidFill>
                            <a:schemeClr val="tx1"/>
                          </a:solidFill>
                          <a:effectLst/>
                          <a:latin typeface="+mn-lt"/>
                          <a:ea typeface="Amazon Ember" panose="02000000000000000000" pitchFamily="2" charset="0"/>
                          <a:cs typeface="+mn-cs"/>
                        </a:rPr>
                        <a:t>Assign a role to a user</a:t>
                      </a:r>
                      <a:endParaRPr lang="en-US" sz="1000" kern="1200" baseline="0" dirty="0">
                        <a:solidFill>
                          <a:schemeClr val="tx1"/>
                        </a:solidFill>
                        <a:latin typeface="+mn-lt"/>
                        <a:ea typeface="Amazon Ember" panose="02000000000000000000" pitchFamily="2" charset="0"/>
                        <a:cs typeface="+mn-cs"/>
                      </a:endParaRPr>
                    </a:p>
                    <a:p>
                      <a:pPr marL="285750" indent="-285750">
                        <a:buFont typeface="Arial" panose="020B0604020202020204" pitchFamily="34" charset="0"/>
                        <a:buChar char="•"/>
                      </a:pPr>
                      <a:r>
                        <a:rPr lang="en-US" sz="1000" kern="1200" baseline="0" dirty="0">
                          <a:solidFill>
                            <a:schemeClr val="tx1"/>
                          </a:solidFill>
                          <a:latin typeface="+mn-lt"/>
                          <a:ea typeface="Amazon Ember" panose="02000000000000000000" pitchFamily="2" charset="0"/>
                          <a:cs typeface="+mn-cs"/>
                        </a:rPr>
                        <a:t>Set up approval workflows and spending limits</a:t>
                      </a:r>
                    </a:p>
                    <a:p>
                      <a:pPr marL="285750" indent="-285750">
                        <a:buFont typeface="Arial" panose="020B0604020202020204" pitchFamily="34" charset="0"/>
                        <a:buChar char="•"/>
                      </a:pPr>
                      <a:r>
                        <a:rPr lang="en-US" sz="1000" kern="1200" baseline="0" dirty="0">
                          <a:solidFill>
                            <a:schemeClr val="tx1"/>
                          </a:solidFill>
                          <a:latin typeface="+mn-lt"/>
                          <a:ea typeface="Amazon Ember" panose="02000000000000000000" pitchFamily="2" charset="0"/>
                          <a:cs typeface="+mn-cs"/>
                        </a:rPr>
                        <a:t>Configure shared payment methods and shipping addresses</a:t>
                      </a:r>
                    </a:p>
                    <a:p>
                      <a:pPr marL="285750" indent="-285750">
                        <a:buFont typeface="Arial" panose="020B0604020202020204" pitchFamily="34" charset="0"/>
                        <a:buChar char="•"/>
                      </a:pPr>
                      <a:r>
                        <a:rPr lang="en-US" sz="1000" kern="1200" baseline="0" dirty="0">
                          <a:solidFill>
                            <a:schemeClr val="tx1"/>
                          </a:solidFill>
                          <a:latin typeface="+mn-lt"/>
                          <a:ea typeface="Amazon Ember" panose="02000000000000000000" pitchFamily="2" charset="0"/>
                          <a:cs typeface="+mn-cs"/>
                        </a:rPr>
                        <a:t>Add certifications such as tax exemptions to the business account</a:t>
                      </a:r>
                    </a:p>
                    <a:p>
                      <a:endParaRPr lang="en-US" sz="1000" dirty="0">
                        <a:solidFill>
                          <a:schemeClr val="tx1"/>
                        </a:solidFill>
                        <a:latin typeface="+mn-lt"/>
                        <a:ea typeface="Amazon Ember" panose="02000000000000000000" pitchFamily="2"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Administrators can view orders and order history for all purchases in their group(s) on behalf of the business.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Last 4 digits of any payment methods used by Requisitioners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Billing &amp; Ship to addresses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All Amazon Business Analytics fields for orders placed by users in their group(s)</a:t>
                      </a:r>
                    </a:p>
                    <a:p>
                      <a:pPr algn="ctr"/>
                      <a:endParaRPr lang="en-US" sz="1000" dirty="0">
                        <a:solidFill>
                          <a:schemeClr val="tx1"/>
                        </a:solidFill>
                        <a:latin typeface="+mn-lt"/>
                        <a:ea typeface="Amazon Ember" panose="02000000000000000000" pitchFamily="2" charset="0"/>
                      </a:endParaRPr>
                    </a:p>
                  </a:txBody>
                  <a:tcPr/>
                </a:tc>
                <a:extLst>
                  <a:ext uri="{0D108BD9-81ED-4DB2-BD59-A6C34878D82A}">
                    <a16:rowId xmlns:a16="http://schemas.microsoft.com/office/drawing/2014/main" val="4091335682"/>
                  </a:ext>
                </a:extLst>
              </a:tr>
              <a:tr h="815153">
                <a:tc>
                  <a:txBody>
                    <a:bodyPr/>
                    <a:lstStyle/>
                    <a:p>
                      <a:pPr algn="l"/>
                      <a:r>
                        <a:rPr lang="en-US" sz="1600" b="1" dirty="0">
                          <a:solidFill>
                            <a:schemeClr val="accent3"/>
                          </a:solidFill>
                          <a:latin typeface="+mn-lt"/>
                        </a:rPr>
                        <a:t>Buyer (</a:t>
                      </a:r>
                      <a:r>
                        <a:rPr lang="en-US" sz="1600" b="1" dirty="0" err="1">
                          <a:solidFill>
                            <a:schemeClr val="accent3"/>
                          </a:solidFill>
                          <a:latin typeface="+mn-lt"/>
                        </a:rPr>
                        <a:t>requisitioner</a:t>
                      </a:r>
                      <a:r>
                        <a:rPr lang="en-US" sz="1600" b="1" dirty="0">
                          <a:solidFill>
                            <a:schemeClr val="accent3"/>
                          </a:solidFill>
                          <a:latin typeface="+mn-lt"/>
                        </a:rPr>
                        <a:t>)</a:t>
                      </a:r>
                    </a:p>
                  </a:txBody>
                  <a:tcPr/>
                </a:tc>
                <a:tc>
                  <a:txBody>
                    <a:bodyPr/>
                    <a:lstStyle/>
                    <a:p>
                      <a:pPr marL="285750" indent="-285750">
                        <a:buFont typeface="Arial" panose="020B0604020202020204" pitchFamily="34" charset="0"/>
                        <a:buChar char="•"/>
                      </a:pPr>
                      <a:r>
                        <a:rPr lang="en-US" sz="1000" kern="1200" dirty="0">
                          <a:solidFill>
                            <a:schemeClr val="tx1"/>
                          </a:solidFill>
                          <a:latin typeface="+mn-lt"/>
                          <a:ea typeface="Amazon Ember" panose="02000000000000000000" pitchFamily="2" charset="0"/>
                          <a:cs typeface="+mn-cs"/>
                        </a:rPr>
                        <a:t>Place orders</a:t>
                      </a:r>
                      <a:r>
                        <a:rPr lang="en-US" sz="1000" kern="1200" baseline="0" dirty="0">
                          <a:solidFill>
                            <a:schemeClr val="tx1"/>
                          </a:solidFill>
                          <a:latin typeface="+mn-lt"/>
                          <a:ea typeface="Amazon Ember" panose="02000000000000000000" pitchFamily="2" charset="0"/>
                          <a:cs typeface="+mn-cs"/>
                        </a:rPr>
                        <a:t> on behalf of the organization</a:t>
                      </a:r>
                    </a:p>
                    <a:p>
                      <a:pPr marL="285750" indent="-285750">
                        <a:buFont typeface="Arial" panose="020B0604020202020204" pitchFamily="34" charset="0"/>
                        <a:buChar char="•"/>
                      </a:pPr>
                      <a:r>
                        <a:rPr lang="en-US" sz="1000" kern="1200" baseline="0" dirty="0">
                          <a:solidFill>
                            <a:schemeClr val="tx1"/>
                          </a:solidFill>
                          <a:latin typeface="+mn-lt"/>
                          <a:ea typeface="Amazon Ember" panose="02000000000000000000" pitchFamily="2" charset="0"/>
                          <a:cs typeface="+mn-cs"/>
                        </a:rPr>
                        <a:t>Add payment methods and shipping addresses at checkout *if individual pay is configured</a:t>
                      </a:r>
                    </a:p>
                    <a:p>
                      <a:pPr marL="285750" indent="-285750">
                        <a:buFont typeface="Arial" panose="020B0604020202020204" pitchFamily="34" charset="0"/>
                        <a:buChar char="•"/>
                      </a:pPr>
                      <a:r>
                        <a:rPr lang="en-US" sz="1000" kern="1200" baseline="0" dirty="0">
                          <a:solidFill>
                            <a:schemeClr val="tx1"/>
                          </a:solidFill>
                          <a:latin typeface="+mn-lt"/>
                          <a:ea typeface="Amazon Ember" panose="02000000000000000000" pitchFamily="2" charset="0"/>
                          <a:cs typeface="+mn-cs"/>
                        </a:rPr>
                        <a:t>Utilize Business Analytics for their own purchases </a:t>
                      </a:r>
                    </a:p>
                    <a:p>
                      <a:pPr marL="285750" indent="-285750">
                        <a:buFont typeface="Arial" panose="020B0604020202020204" pitchFamily="34" charset="0"/>
                        <a:buChar char="•"/>
                      </a:pPr>
                      <a:r>
                        <a:rPr lang="en-US" sz="1000" kern="1200" baseline="0" dirty="0">
                          <a:solidFill>
                            <a:schemeClr val="tx1"/>
                          </a:solidFill>
                          <a:latin typeface="+mn-lt"/>
                          <a:ea typeface="Amazon Ember" panose="02000000000000000000" pitchFamily="2" charset="0"/>
                          <a:cs typeface="+mn-cs"/>
                        </a:rPr>
                        <a:t>Can be configured as an Approver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Order history for all orders that they placed for their organization with their business user account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Shipping addresses &amp; payment methods (last 4 digits visible), as established by the administrator</a:t>
                      </a:r>
                    </a:p>
                    <a:p>
                      <a:pPr algn="ctr"/>
                      <a:endParaRPr lang="en-US" sz="1000" dirty="0">
                        <a:solidFill>
                          <a:schemeClr val="tx1"/>
                        </a:solidFill>
                        <a:latin typeface="+mn-lt"/>
                        <a:ea typeface="Amazon Ember" panose="02000000000000000000" pitchFamily="2" charset="0"/>
                      </a:endParaRPr>
                    </a:p>
                  </a:txBody>
                  <a:tcPr/>
                </a:tc>
                <a:extLst>
                  <a:ext uri="{0D108BD9-81ED-4DB2-BD59-A6C34878D82A}">
                    <a16:rowId xmlns:a16="http://schemas.microsoft.com/office/drawing/2014/main" val="2901123298"/>
                  </a:ext>
                </a:extLst>
              </a:tr>
              <a:tr h="755423">
                <a:tc>
                  <a:txBody>
                    <a:bodyPr/>
                    <a:lstStyle/>
                    <a:p>
                      <a:pPr algn="l"/>
                      <a:r>
                        <a:rPr lang="en-US" sz="1600" b="1" dirty="0" err="1">
                          <a:solidFill>
                            <a:schemeClr val="accent3"/>
                          </a:solidFill>
                          <a:latin typeface="+mn-lt"/>
                        </a:rPr>
                        <a:t>PunchOut</a:t>
                      </a:r>
                      <a:r>
                        <a:rPr lang="en-US" sz="1600" b="1" dirty="0">
                          <a:solidFill>
                            <a:schemeClr val="accent3"/>
                          </a:solidFill>
                          <a:latin typeface="+mn-lt"/>
                        </a:rPr>
                        <a:t> User</a:t>
                      </a:r>
                    </a:p>
                  </a:txBody>
                  <a:tcPr/>
                </a:tc>
                <a:tc>
                  <a:txBody>
                    <a:bodyPr/>
                    <a:lstStyle/>
                    <a:p>
                      <a:pPr marL="285750" indent="-285750">
                        <a:buFont typeface="Arial" panose="020B0604020202020204" pitchFamily="34" charset="0"/>
                        <a:buChar char="•"/>
                      </a:pPr>
                      <a:r>
                        <a:rPr lang="en-US" sz="1000" kern="1200" dirty="0">
                          <a:solidFill>
                            <a:schemeClr val="tx1"/>
                          </a:solidFill>
                          <a:latin typeface="+mn-lt"/>
                          <a:ea typeface="Amazon Ember" panose="02000000000000000000" pitchFamily="2" charset="0"/>
                          <a:cs typeface="+mn-cs"/>
                        </a:rPr>
                        <a:t>Place orders</a:t>
                      </a:r>
                      <a:r>
                        <a:rPr lang="en-US" sz="1000" kern="1200" baseline="0" dirty="0">
                          <a:solidFill>
                            <a:schemeClr val="tx1"/>
                          </a:solidFill>
                          <a:latin typeface="+mn-lt"/>
                          <a:ea typeface="Amazon Ember" panose="02000000000000000000" pitchFamily="2" charset="0"/>
                          <a:cs typeface="+mn-cs"/>
                        </a:rPr>
                        <a:t> on behalf of the organization through a punchout session</a:t>
                      </a:r>
                    </a:p>
                    <a:p>
                      <a:pPr marL="285750" indent="-285750">
                        <a:buFont typeface="Arial" panose="020B0604020202020204" pitchFamily="34" charset="0"/>
                        <a:buChar char="•"/>
                      </a:pPr>
                      <a:r>
                        <a:rPr lang="en-US" sz="1000" kern="1200" baseline="0" dirty="0">
                          <a:solidFill>
                            <a:schemeClr val="tx1"/>
                          </a:solidFill>
                          <a:latin typeface="+mn-lt"/>
                          <a:ea typeface="Amazon Ember" panose="02000000000000000000" pitchFamily="2" charset="0"/>
                          <a:cs typeface="+mn-cs"/>
                        </a:rPr>
                        <a:t>Add payment methods and shipping addresses at checkout *if individual pay is configured</a:t>
                      </a:r>
                    </a:p>
                    <a:p>
                      <a:pPr marL="285750" indent="-285750">
                        <a:buFont typeface="Arial" panose="020B0604020202020204" pitchFamily="34" charset="0"/>
                        <a:buChar char="•"/>
                      </a:pPr>
                      <a:r>
                        <a:rPr lang="en-US" sz="1000" kern="1200" baseline="0" dirty="0">
                          <a:solidFill>
                            <a:schemeClr val="tx1"/>
                          </a:solidFill>
                          <a:latin typeface="+mn-lt"/>
                          <a:ea typeface="Amazon Ember" panose="02000000000000000000" pitchFamily="2" charset="0"/>
                          <a:cs typeface="+mn-cs"/>
                        </a:rPr>
                        <a:t>Utilize Business Analytics for their own purchases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Order history for all orders that they placed for their organization with their business user account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Shipping addresses &amp; payment methods (last 4 digits visible), as established by the administrator</a:t>
                      </a:r>
                    </a:p>
                  </a:txBody>
                  <a:tcPr/>
                </a:tc>
                <a:extLst>
                  <a:ext uri="{0D108BD9-81ED-4DB2-BD59-A6C34878D82A}">
                    <a16:rowId xmlns:a16="http://schemas.microsoft.com/office/drawing/2014/main" val="3649126282"/>
                  </a:ext>
                </a:extLst>
              </a:tr>
              <a:tr h="521614">
                <a:tc>
                  <a:txBody>
                    <a:bodyPr/>
                    <a:lstStyle/>
                    <a:p>
                      <a:pPr algn="l"/>
                      <a:r>
                        <a:rPr lang="en-US" sz="1600" b="1" dirty="0">
                          <a:solidFill>
                            <a:schemeClr val="accent3"/>
                          </a:solidFill>
                          <a:latin typeface="+mn-lt"/>
                        </a:rPr>
                        <a:t>Finance</a:t>
                      </a:r>
                    </a:p>
                  </a:txBody>
                  <a:tcPr/>
                </a:tc>
                <a:tc>
                  <a:txBody>
                    <a:bodyPr/>
                    <a:lstStyle/>
                    <a:p>
                      <a:pPr marL="285750" indent="-285750">
                        <a:buFont typeface="Arial" panose="020B0604020202020204" pitchFamily="34" charset="0"/>
                        <a:buChar char="•"/>
                      </a:pPr>
                      <a:r>
                        <a:rPr lang="en-US" sz="1000" kern="1200" baseline="0" dirty="0">
                          <a:solidFill>
                            <a:schemeClr val="tx1"/>
                          </a:solidFill>
                          <a:latin typeface="+mn-lt"/>
                          <a:ea typeface="Amazon Ember" panose="02000000000000000000" pitchFamily="2" charset="0"/>
                          <a:cs typeface="+mn-cs"/>
                        </a:rPr>
                        <a:t>Access invoices, credit notes, analytics, and order history. </a:t>
                      </a:r>
                    </a:p>
                    <a:p>
                      <a:pPr marL="285750" indent="-285750">
                        <a:buFont typeface="Arial" panose="020B0604020202020204" pitchFamily="34" charset="0"/>
                        <a:buChar char="•"/>
                      </a:pPr>
                      <a:r>
                        <a:rPr lang="en-US" sz="1000" dirty="0"/>
                        <a:t>Access, customize, and schedule Amazon Business reports, and manage tax information.</a:t>
                      </a:r>
                      <a:endParaRPr lang="en-US" sz="1000" kern="1200" baseline="0" dirty="0">
                        <a:solidFill>
                          <a:schemeClr val="tx1"/>
                        </a:solidFill>
                        <a:latin typeface="+mn-lt"/>
                        <a:ea typeface="Amazon Ember" panose="02000000000000000000" pitchFamily="2" charset="0"/>
                        <a:cs typeface="+mn-cs"/>
                      </a:endParaRPr>
                    </a:p>
                  </a:txBody>
                  <a:tcPr/>
                </a:tc>
                <a:tc>
                  <a:txBody>
                    <a:bodyPr/>
                    <a:lstStyle/>
                    <a:p>
                      <a:pPr algn="ctr"/>
                      <a:endParaRPr lang="en-US" sz="1000" dirty="0">
                        <a:solidFill>
                          <a:schemeClr val="tx1"/>
                        </a:solidFill>
                        <a:latin typeface="+mn-lt"/>
                        <a:ea typeface="Amazon Ember" panose="02000000000000000000" pitchFamily="2" charset="0"/>
                      </a:endParaRPr>
                    </a:p>
                  </a:txBody>
                  <a:tcPr/>
                </a:tc>
                <a:extLst>
                  <a:ext uri="{0D108BD9-81ED-4DB2-BD59-A6C34878D82A}">
                    <a16:rowId xmlns:a16="http://schemas.microsoft.com/office/drawing/2014/main" val="2876481295"/>
                  </a:ext>
                </a:extLst>
              </a:tr>
              <a:tr h="440663">
                <a:tc>
                  <a:txBody>
                    <a:bodyPr/>
                    <a:lstStyle/>
                    <a:p>
                      <a:pPr algn="l"/>
                      <a:r>
                        <a:rPr lang="en-US" sz="1600" b="1" dirty="0">
                          <a:solidFill>
                            <a:schemeClr val="accent3"/>
                          </a:solidFill>
                          <a:latin typeface="+mn-lt"/>
                        </a:rPr>
                        <a:t>Tech</a:t>
                      </a:r>
                    </a:p>
                  </a:txBody>
                  <a:tcPr/>
                </a:tc>
                <a:tc>
                  <a:txBody>
                    <a:bodyPr/>
                    <a:lstStyle/>
                    <a:p>
                      <a:pPr marL="285750" indent="-285750">
                        <a:buFont typeface="Arial" panose="020B0604020202020204" pitchFamily="34" charset="0"/>
                        <a:buChar char="•"/>
                      </a:pPr>
                      <a:r>
                        <a:rPr lang="en-US" sz="1000" dirty="0"/>
                        <a:t>Manage domain names, authentication methods, API keys, and IT system integrations such as purchasing systems, transaction data, and single sign-on.</a:t>
                      </a:r>
                      <a:endParaRPr lang="en-US" sz="1000" kern="1200" baseline="0" dirty="0">
                        <a:solidFill>
                          <a:schemeClr val="tx1"/>
                        </a:solidFill>
                        <a:latin typeface="+mn-lt"/>
                        <a:ea typeface="Amazon Ember" panose="02000000000000000000" pitchFamily="2" charset="0"/>
                        <a:cs typeface="+mn-cs"/>
                      </a:endParaRPr>
                    </a:p>
                  </a:txBody>
                  <a:tcPr/>
                </a:tc>
                <a:tc>
                  <a:txBody>
                    <a:bodyPr/>
                    <a:lstStyle/>
                    <a:p>
                      <a:pPr algn="ctr"/>
                      <a:endParaRPr lang="en-US" sz="1000" dirty="0">
                        <a:solidFill>
                          <a:schemeClr val="tx1"/>
                        </a:solidFill>
                        <a:latin typeface="+mn-lt"/>
                        <a:ea typeface="Amazon Ember" panose="02000000000000000000" pitchFamily="2" charset="0"/>
                      </a:endParaRPr>
                    </a:p>
                  </a:txBody>
                  <a:tcPr/>
                </a:tc>
                <a:extLst>
                  <a:ext uri="{0D108BD9-81ED-4DB2-BD59-A6C34878D82A}">
                    <a16:rowId xmlns:a16="http://schemas.microsoft.com/office/drawing/2014/main" val="865171364"/>
                  </a:ext>
                </a:extLst>
              </a:tr>
            </a:tbl>
          </a:graphicData>
        </a:graphic>
      </p:graphicFrame>
    </p:spTree>
    <p:extLst>
      <p:ext uri="{BB962C8B-B14F-4D97-AF65-F5344CB8AC3E}">
        <p14:creationId xmlns:p14="http://schemas.microsoft.com/office/powerpoint/2010/main" val="360063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75" y="4363"/>
            <a:ext cx="11628255" cy="1325563"/>
          </a:xfrm>
        </p:spPr>
        <p:txBody>
          <a:bodyPr/>
          <a:lstStyle/>
          <a:p>
            <a:r>
              <a:rPr lang="en-US" dirty="0"/>
              <a:t>Inviting Users to Amazon Business</a:t>
            </a:r>
          </a:p>
        </p:txBody>
      </p:sp>
      <p:sp>
        <p:nvSpPr>
          <p:cNvPr id="8"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Administrators can add users to the account one by one or all at once by uploading a spreadsheet</a:t>
            </a:r>
          </a:p>
          <a:p>
            <a:endParaRPr lang="en-US" sz="1800" dirty="0">
              <a:solidFill>
                <a:schemeClr val="accent3"/>
              </a:solidFill>
              <a:latin typeface="+mn-lt"/>
            </a:endParaRPr>
          </a:p>
        </p:txBody>
      </p:sp>
      <p:sp>
        <p:nvSpPr>
          <p:cNvPr id="9" name="Rectangle 8"/>
          <p:cNvSpPr/>
          <p:nvPr/>
        </p:nvSpPr>
        <p:spPr>
          <a:xfrm>
            <a:off x="1017971" y="1557342"/>
            <a:ext cx="4467028" cy="5093702"/>
          </a:xfrm>
          <a:prstGeom prst="rect">
            <a:avLst/>
          </a:prstGeom>
        </p:spPr>
        <p:txBody>
          <a:bodyPr wrap="square">
            <a:spAutoFit/>
          </a:bodyPr>
          <a:lstStyle/>
          <a:p>
            <a:pPr lvl="0">
              <a:spcAft>
                <a:spcPts val="1200"/>
              </a:spcAft>
            </a:pPr>
            <a:r>
              <a:rPr lang="en-US" b="1" dirty="0">
                <a:solidFill>
                  <a:schemeClr val="accent3"/>
                </a:solidFill>
                <a:ea typeface="Amazon Ember" panose="020B0603020204020204" pitchFamily="34" charset="0"/>
                <a:cs typeface="Amazon Ember" panose="020B0603020204020204" pitchFamily="34" charset="0"/>
              </a:rPr>
              <a:t>How do Invitations Work?</a:t>
            </a:r>
          </a:p>
          <a:p>
            <a:pPr marL="398463" indent="-227013">
              <a:spcAft>
                <a:spcPts val="600"/>
              </a:spcAft>
              <a:buFont typeface="Arial" panose="020B0604020202020204" pitchFamily="34" charset="0"/>
              <a:buChar char="•"/>
            </a:pPr>
            <a:r>
              <a:rPr lang="en-US" sz="1600" dirty="0"/>
              <a:t>When a user is added to the business account, an invitation to join is immediately emailed.</a:t>
            </a:r>
          </a:p>
          <a:p>
            <a:pPr marL="398463" indent="-227013">
              <a:spcAft>
                <a:spcPts val="600"/>
              </a:spcAft>
              <a:buFont typeface="Arial" panose="020B0604020202020204" pitchFamily="34" charset="0"/>
              <a:buChar char="•"/>
            </a:pPr>
            <a:r>
              <a:rPr lang="en-US" sz="1600" dirty="0"/>
              <a:t>Invitations are tied to an end users email address. The recipient cannot change the email address they use to register for the account. </a:t>
            </a:r>
          </a:p>
          <a:p>
            <a:pPr marL="398463" indent="-227013">
              <a:spcAft>
                <a:spcPts val="600"/>
              </a:spcAft>
              <a:buFont typeface="Arial" panose="020B0604020202020204" pitchFamily="34" charset="0"/>
              <a:buChar char="•"/>
            </a:pPr>
            <a:r>
              <a:rPr lang="en-US" sz="1600" dirty="0"/>
              <a:t>End users must take action after being invited to an account in order to become an active user. </a:t>
            </a:r>
          </a:p>
          <a:p>
            <a:pPr marL="398463" indent="-227013">
              <a:spcAft>
                <a:spcPts val="600"/>
              </a:spcAft>
              <a:buFont typeface="Arial" panose="020B0604020202020204" pitchFamily="34" charset="0"/>
              <a:buChar char="•"/>
            </a:pPr>
            <a:r>
              <a:rPr lang="en-US" sz="1600" dirty="0"/>
              <a:t>User permissions are assigned when a user is invited.</a:t>
            </a:r>
          </a:p>
          <a:p>
            <a:pPr marL="398463" indent="-227013">
              <a:spcAft>
                <a:spcPts val="600"/>
              </a:spcAft>
              <a:buFont typeface="Arial" panose="020B0604020202020204" pitchFamily="34" charset="0"/>
              <a:buChar char="•"/>
            </a:pPr>
            <a:r>
              <a:rPr lang="en-US" sz="1600" dirty="0"/>
              <a:t>Account invitations are valid for 90 days from send date. After 90 days, they will expire and need to be resent</a:t>
            </a:r>
          </a:p>
          <a:p>
            <a:pPr marL="398463" indent="-227013">
              <a:buFont typeface="Arial" panose="020B0604020202020204" pitchFamily="34" charset="0"/>
              <a:buChar char="•"/>
            </a:pPr>
            <a:endParaRPr lang="en-US" sz="1600" dirty="0">
              <a:solidFill>
                <a:prstClr val="black"/>
              </a:solidFill>
              <a:ea typeface="Amazon Ember" panose="02000000000000000000" pitchFamily="2" charset="0"/>
            </a:endParaRPr>
          </a:p>
          <a:p>
            <a:pPr marL="171450" lvl="0"/>
            <a:endParaRPr lang="en-US" sz="1600" dirty="0">
              <a:solidFill>
                <a:prstClr val="black"/>
              </a:solidFill>
              <a:ea typeface="Amazon Ember" panose="02000000000000000000" pitchFamily="2" charset="0"/>
            </a:endParaRPr>
          </a:p>
        </p:txBody>
      </p:sp>
      <p:grpSp>
        <p:nvGrpSpPr>
          <p:cNvPr id="10" name="Group 9"/>
          <p:cNvGrpSpPr/>
          <p:nvPr/>
        </p:nvGrpSpPr>
        <p:grpSpPr>
          <a:xfrm>
            <a:off x="5872493" y="2076310"/>
            <a:ext cx="5346492" cy="3475623"/>
            <a:chOff x="5872493" y="1979595"/>
            <a:chExt cx="5346492" cy="3475623"/>
          </a:xfrm>
          <a:effectLst>
            <a:outerShdw blurRad="50800" dist="38100" dir="2700000" algn="tl" rotWithShape="0">
              <a:prstClr val="black">
                <a:alpha val="40000"/>
              </a:prstClr>
            </a:outerShdw>
          </a:effectLst>
        </p:grpSpPr>
        <p:pic>
          <p:nvPicPr>
            <p:cNvPr id="14" name="Picture 13"/>
            <p:cNvPicPr>
              <a:picLocks noChangeAspect="1"/>
            </p:cNvPicPr>
            <p:nvPr/>
          </p:nvPicPr>
          <p:blipFill>
            <a:blip r:embed="rId2"/>
            <a:stretch>
              <a:fillRect/>
            </a:stretch>
          </p:blipFill>
          <p:spPr>
            <a:xfrm>
              <a:off x="5872493" y="1979595"/>
              <a:ext cx="5346492" cy="3475623"/>
            </a:xfrm>
            <a:prstGeom prst="rect">
              <a:avLst/>
            </a:prstGeom>
            <a:ln w="9525"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6507039" y="4160325"/>
              <a:ext cx="2189921" cy="223138"/>
            </a:xfrm>
            <a:prstGeom prst="rect">
              <a:avLst/>
            </a:prstGeom>
            <a:solidFill>
              <a:schemeClr val="tx2"/>
            </a:solidFill>
            <a:ln w="9525">
              <a:solidFill>
                <a:schemeClr val="bg1">
                  <a:lumMod val="75000"/>
                </a:schemeClr>
              </a:solidFill>
            </a:ln>
          </p:spPr>
          <p:txBody>
            <a:bodyPr wrap="square" rtlCol="0">
              <a:spAutoFit/>
            </a:bodyPr>
            <a:lstStyle/>
            <a:p>
              <a:r>
                <a:rPr lang="en-US" sz="800" dirty="0">
                  <a:latin typeface="Amazon Ember" panose="02000000000000000000" pitchFamily="2" charset="0"/>
                  <a:ea typeface="Amazon Ember" panose="02000000000000000000" pitchFamily="2" charset="0"/>
                </a:rPr>
                <a:t>your account admin email@company.com</a:t>
              </a:r>
              <a:r>
                <a:rPr lang="en-US" sz="850" dirty="0">
                  <a:latin typeface="Amazon Ember" panose="02000000000000000000" pitchFamily="2" charset="0"/>
                  <a:ea typeface="Amazon Ember" panose="02000000000000000000" pitchFamily="2" charset="0"/>
                </a:rPr>
                <a:t>)</a:t>
              </a:r>
            </a:p>
          </p:txBody>
        </p:sp>
      </p:grpSp>
      <p:sp>
        <p:nvSpPr>
          <p:cNvPr id="3" name="Rectangle 2"/>
          <p:cNvSpPr/>
          <p:nvPr/>
        </p:nvSpPr>
        <p:spPr>
          <a:xfrm>
            <a:off x="5999833" y="2730926"/>
            <a:ext cx="2131576" cy="14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29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Members</a:t>
            </a:r>
          </a:p>
        </p:txBody>
      </p:sp>
      <p:sp>
        <p:nvSpPr>
          <p:cNvPr id="10" name="Rectangle 9"/>
          <p:cNvSpPr/>
          <p:nvPr/>
        </p:nvSpPr>
        <p:spPr>
          <a:xfrm>
            <a:off x="838982" y="1074500"/>
            <a:ext cx="6362930" cy="646331"/>
          </a:xfrm>
          <a:prstGeom prst="rect">
            <a:avLst/>
          </a:prstGeom>
        </p:spPr>
        <p:txBody>
          <a:bodyPr wrap="square">
            <a:spAutoFit/>
          </a:bodyPr>
          <a:lstStyle/>
          <a:p>
            <a:r>
              <a:rPr lang="en-US" dirty="0">
                <a:solidFill>
                  <a:schemeClr val="accent3"/>
                </a:solidFill>
                <a:ea typeface="Amazon Ember" panose="02000000000000000000" pitchFamily="2" charset="0"/>
              </a:rPr>
              <a:t>Invite others to join the business account and organize them into groups with common settings</a:t>
            </a:r>
          </a:p>
        </p:txBody>
      </p:sp>
      <p:sp>
        <p:nvSpPr>
          <p:cNvPr id="11" name="Rectangle 10"/>
          <p:cNvSpPr/>
          <p:nvPr/>
        </p:nvSpPr>
        <p:spPr>
          <a:xfrm>
            <a:off x="838982" y="2032276"/>
            <a:ext cx="5085333" cy="4031873"/>
          </a:xfrm>
          <a:prstGeom prst="rect">
            <a:avLst/>
          </a:prstGeom>
        </p:spPr>
        <p:txBody>
          <a:bodyPr wrap="square">
            <a:spAutoFit/>
          </a:bodyPr>
          <a:lstStyle/>
          <a:p>
            <a:pPr marL="214313" indent="-214313">
              <a:buFont typeface="Arial" panose="020B0604020202020204" pitchFamily="34" charset="0"/>
              <a:buChar char="•"/>
            </a:pPr>
            <a:r>
              <a:rPr lang="en-US" sz="1600" dirty="0">
                <a:ea typeface="Amazon Ember" panose="02000000000000000000" pitchFamily="2" charset="0"/>
              </a:rPr>
              <a:t>The </a:t>
            </a:r>
            <a:r>
              <a:rPr lang="en-US" sz="1600" b="1" dirty="0">
                <a:solidFill>
                  <a:schemeClr val="accent3"/>
                </a:solidFill>
                <a:ea typeface="Amazon Ember" panose="02000000000000000000" pitchFamily="2" charset="0"/>
              </a:rPr>
              <a:t>People</a:t>
            </a:r>
            <a:r>
              <a:rPr lang="en-US" sz="1600" dirty="0">
                <a:ea typeface="Amazon Ember" panose="02000000000000000000" pitchFamily="2" charset="0"/>
              </a:rPr>
              <a:t> section of your account enables you to manage all active users on the business account. You can add and remove users, edit user roles, and download a complete list of account users from this section of your account. </a:t>
            </a:r>
          </a:p>
          <a:p>
            <a:endParaRPr lang="en-US" sz="1600" i="1"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The </a:t>
            </a:r>
            <a:r>
              <a:rPr lang="en-US" sz="1600" b="1" dirty="0">
                <a:solidFill>
                  <a:schemeClr val="accent3"/>
                </a:solidFill>
                <a:ea typeface="Amazon Ember" panose="02000000000000000000" pitchFamily="2" charset="0"/>
              </a:rPr>
              <a:t>Invitations</a:t>
            </a:r>
            <a:r>
              <a:rPr lang="en-US" sz="1600" b="1" dirty="0">
                <a:ea typeface="Amazon Ember" panose="02000000000000000000" pitchFamily="2" charset="0"/>
              </a:rPr>
              <a:t> </a:t>
            </a:r>
            <a:r>
              <a:rPr lang="en-US" sz="1600" dirty="0">
                <a:ea typeface="Amazon Ember" panose="02000000000000000000" pitchFamily="2" charset="0"/>
              </a:rPr>
              <a:t>section tracks all </a:t>
            </a:r>
            <a:r>
              <a:rPr lang="en-US" sz="1600" i="1" dirty="0">
                <a:ea typeface="Amazon Ember" panose="02000000000000000000" pitchFamily="2" charset="0"/>
              </a:rPr>
              <a:t>pending and expired</a:t>
            </a:r>
            <a:r>
              <a:rPr lang="en-US" sz="1600" dirty="0">
                <a:ea typeface="Amazon Ember" panose="02000000000000000000" pitchFamily="2" charset="0"/>
              </a:rPr>
              <a:t> invitations to users. Once a user has accepted their invitation, that person will move to the </a:t>
            </a:r>
            <a:r>
              <a:rPr lang="en-US" sz="1600" b="1" dirty="0">
                <a:solidFill>
                  <a:schemeClr val="accent3"/>
                </a:solidFill>
                <a:ea typeface="Amazon Ember" panose="02000000000000000000" pitchFamily="2" charset="0"/>
              </a:rPr>
              <a:t>People</a:t>
            </a:r>
            <a:r>
              <a:rPr lang="en-US" sz="1600" dirty="0">
                <a:ea typeface="Amazon Ember" panose="02000000000000000000" pitchFamily="2" charset="0"/>
              </a:rPr>
              <a:t> section. </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To help keep your users organized, people can be added to specific </a:t>
            </a:r>
            <a:r>
              <a:rPr lang="en-US" sz="1600" b="1" dirty="0">
                <a:solidFill>
                  <a:schemeClr val="accent3"/>
                </a:solidFill>
                <a:ea typeface="Amazon Ember" panose="02000000000000000000" pitchFamily="2" charset="0"/>
              </a:rPr>
              <a:t>Groups</a:t>
            </a:r>
            <a:r>
              <a:rPr lang="en-US" sz="1600" dirty="0">
                <a:ea typeface="Amazon Ember" panose="02000000000000000000" pitchFamily="2" charset="0"/>
              </a:rPr>
              <a:t>. Many settings such as approvals, shared payment methods, and catalog curation messages can be configured at the group level</a:t>
            </a:r>
          </a:p>
        </p:txBody>
      </p:sp>
      <p:pic>
        <p:nvPicPr>
          <p:cNvPr id="12" name="Picture 11"/>
          <p:cNvPicPr>
            <a:picLocks noChangeAspect="1"/>
          </p:cNvPicPr>
          <p:nvPr/>
        </p:nvPicPr>
        <p:blipFill rotWithShape="1">
          <a:blip r:embed="rId2"/>
          <a:srcRect t="9410"/>
          <a:stretch/>
        </p:blipFill>
        <p:spPr>
          <a:xfrm>
            <a:off x="7288822" y="736138"/>
            <a:ext cx="4415937" cy="3075256"/>
          </a:xfrm>
          <a:prstGeom prst="rect">
            <a:avLst/>
          </a:prstGeom>
          <a:ln w="9525">
            <a:solidFill>
              <a:schemeClr val="bg1">
                <a:lumMod val="75000"/>
              </a:schemeClr>
            </a:solidFill>
          </a:ln>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3"/>
          <a:stretch>
            <a:fillRect/>
          </a:stretch>
        </p:blipFill>
        <p:spPr>
          <a:xfrm>
            <a:off x="6432282" y="2745027"/>
            <a:ext cx="3250561" cy="2810105"/>
          </a:xfrm>
          <a:prstGeom prst="rect">
            <a:avLst/>
          </a:prstGeom>
          <a:solidFill>
            <a:srgbClr val="FFFFFF">
              <a:shade val="85000"/>
            </a:srgbClr>
          </a:solidFill>
          <a:ln w="9525" cap="sq">
            <a:solidFill>
              <a:schemeClr val="bg1">
                <a:lumMod val="75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7" name="Rounded Rectangle 16"/>
          <p:cNvSpPr/>
          <p:nvPr/>
        </p:nvSpPr>
        <p:spPr>
          <a:xfrm>
            <a:off x="7884319" y="1864519"/>
            <a:ext cx="538162" cy="167758"/>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8666778" y="4227628"/>
            <a:ext cx="2266950" cy="200977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818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15" y="108393"/>
            <a:ext cx="11794485" cy="1325563"/>
          </a:xfrm>
        </p:spPr>
        <p:txBody>
          <a:bodyPr/>
          <a:lstStyle/>
          <a:p>
            <a:r>
              <a:rPr lang="en-US" dirty="0"/>
              <a:t>Download List of Users and Pending Invitations</a:t>
            </a:r>
          </a:p>
        </p:txBody>
      </p:sp>
      <p:graphicFrame>
        <p:nvGraphicFramePr>
          <p:cNvPr id="8" name="Table 7"/>
          <p:cNvGraphicFramePr>
            <a:graphicFrameLocks noGrp="1"/>
          </p:cNvGraphicFramePr>
          <p:nvPr>
            <p:extLst>
              <p:ext uri="{D42A27DB-BD31-4B8C-83A1-F6EECF244321}">
                <p14:modId xmlns:p14="http://schemas.microsoft.com/office/powerpoint/2010/main" val="2089841463"/>
              </p:ext>
            </p:extLst>
          </p:nvPr>
        </p:nvGraphicFramePr>
        <p:xfrm>
          <a:off x="1168400" y="1454891"/>
          <a:ext cx="9903006" cy="2669673"/>
        </p:xfrm>
        <a:graphic>
          <a:graphicData uri="http://schemas.openxmlformats.org/drawingml/2006/table">
            <a:tbl>
              <a:tblPr firstRow="1" bandRow="1">
                <a:tableStyleId>{5202B0CA-FC54-4496-8BCA-5EF66A818D29}</a:tableStyleId>
              </a:tblPr>
              <a:tblGrid>
                <a:gridCol w="2085353">
                  <a:extLst>
                    <a:ext uri="{9D8B030D-6E8A-4147-A177-3AD203B41FA5}">
                      <a16:colId xmlns:a16="http://schemas.microsoft.com/office/drawing/2014/main" val="573761971"/>
                    </a:ext>
                  </a:extLst>
                </a:gridCol>
                <a:gridCol w="7817653">
                  <a:extLst>
                    <a:ext uri="{9D8B030D-6E8A-4147-A177-3AD203B41FA5}">
                      <a16:colId xmlns:a16="http://schemas.microsoft.com/office/drawing/2014/main" val="2253109850"/>
                    </a:ext>
                  </a:extLst>
                </a:gridCol>
              </a:tblGrid>
              <a:tr h="405053">
                <a:tc>
                  <a:txBody>
                    <a:bodyPr/>
                    <a:lstStyle/>
                    <a:p>
                      <a:pPr algn="l"/>
                      <a:r>
                        <a:rPr lang="en-US" dirty="0"/>
                        <a:t>Invitation Status</a:t>
                      </a:r>
                    </a:p>
                  </a:txBody>
                  <a:tcPr>
                    <a:solidFill>
                      <a:schemeClr val="accent3"/>
                    </a:solidFill>
                  </a:tcPr>
                </a:tc>
                <a:tc>
                  <a:txBody>
                    <a:bodyPr/>
                    <a:lstStyle/>
                    <a:p>
                      <a:pPr algn="l"/>
                      <a:r>
                        <a:rPr lang="en-US" dirty="0"/>
                        <a:t>Definition </a:t>
                      </a:r>
                    </a:p>
                  </a:txBody>
                  <a:tcPr>
                    <a:solidFill>
                      <a:schemeClr val="accent3"/>
                    </a:solidFill>
                  </a:tcPr>
                </a:tc>
                <a:extLst>
                  <a:ext uri="{0D108BD9-81ED-4DB2-BD59-A6C34878D82A}">
                    <a16:rowId xmlns:a16="http://schemas.microsoft.com/office/drawing/2014/main" val="1608110987"/>
                  </a:ext>
                </a:extLst>
              </a:tr>
              <a:tr h="328824">
                <a:tc>
                  <a:txBody>
                    <a:bodyPr/>
                    <a:lstStyle/>
                    <a:p>
                      <a:pPr algn="l"/>
                      <a:r>
                        <a:rPr lang="en-US" sz="1200" b="1" dirty="0">
                          <a:solidFill>
                            <a:schemeClr val="tx1"/>
                          </a:solidFill>
                          <a:latin typeface="+mn-lt"/>
                        </a:rPr>
                        <a:t>“Expired”</a:t>
                      </a:r>
                      <a:endParaRPr lang="en-US" sz="1200" b="1" dirty="0">
                        <a:solidFill>
                          <a:schemeClr val="tx1"/>
                        </a:solidFill>
                        <a:latin typeface="+mn-lt"/>
                        <a:ea typeface="Amazon Ember"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mn-lt"/>
                        </a:rPr>
                        <a:t>The</a:t>
                      </a:r>
                      <a:r>
                        <a:rPr lang="en-US" sz="1200" kern="1200" baseline="0" dirty="0">
                          <a:latin typeface="+mn-lt"/>
                        </a:rPr>
                        <a:t> i</a:t>
                      </a:r>
                      <a:r>
                        <a:rPr lang="en-US" sz="1200" kern="1200" dirty="0">
                          <a:latin typeface="+mn-lt"/>
                        </a:rPr>
                        <a:t>nvitation has expired and an administrator must re-send</a:t>
                      </a:r>
                      <a:r>
                        <a:rPr lang="en-US" sz="1200" kern="1200" baseline="0" dirty="0">
                          <a:latin typeface="+mn-lt"/>
                        </a:rPr>
                        <a:t> a new invitation for the user to join (</a:t>
                      </a:r>
                      <a:r>
                        <a:rPr lang="en-US" sz="1200" kern="1200" baseline="0" dirty="0">
                          <a:latin typeface="+mn-lt"/>
                          <a:hlinkClick r:id="rId2" action="ppaction://hlinksldjump"/>
                        </a:rPr>
                        <a:t>see this slide</a:t>
                      </a:r>
                      <a:r>
                        <a:rPr lang="en-US" sz="1200" kern="1200" baseline="0" dirty="0">
                          <a:latin typeface="+mn-lt"/>
                        </a:rPr>
                        <a:t>)</a:t>
                      </a:r>
                      <a:endParaRPr lang="en-US" sz="1200" kern="1200" dirty="0">
                        <a:solidFill>
                          <a:schemeClr val="dk1"/>
                        </a:solidFill>
                        <a:latin typeface="+mn-lt"/>
                        <a:ea typeface="Amazon Ember" panose="02000000000000000000" pitchFamily="2" charset="0"/>
                        <a:cs typeface="+mn-cs"/>
                      </a:endParaRPr>
                    </a:p>
                  </a:txBody>
                  <a:tcPr anchor="ctr"/>
                </a:tc>
                <a:extLst>
                  <a:ext uri="{0D108BD9-81ED-4DB2-BD59-A6C34878D82A}">
                    <a16:rowId xmlns:a16="http://schemas.microsoft.com/office/drawing/2014/main" val="1906057833"/>
                  </a:ext>
                </a:extLst>
              </a:tr>
              <a:tr h="359140">
                <a:tc>
                  <a:txBody>
                    <a:bodyPr/>
                    <a:lstStyle/>
                    <a:p>
                      <a:pPr algn="l"/>
                      <a:r>
                        <a:rPr lang="en-US" sz="1200" b="1" baseline="0" dirty="0">
                          <a:solidFill>
                            <a:schemeClr val="tx1"/>
                          </a:solidFill>
                          <a:latin typeface="+mn-lt"/>
                        </a:rPr>
                        <a:t>“Pending”</a:t>
                      </a:r>
                      <a:endParaRPr lang="en-US" sz="1200" b="1" baseline="0" dirty="0">
                        <a:solidFill>
                          <a:schemeClr val="tx1"/>
                        </a:solidFill>
                        <a:latin typeface="+mn-lt"/>
                        <a:ea typeface="Amazon Ember"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mn-lt"/>
                        </a:rPr>
                        <a:t>User is a member of an existing consumer account,</a:t>
                      </a:r>
                      <a:r>
                        <a:rPr lang="en-US" sz="1200" kern="1200" baseline="0" dirty="0">
                          <a:latin typeface="+mn-lt"/>
                        </a:rPr>
                        <a:t> and they must take action via the link sent to them in an invitation.  The user will be required to “Convert” their account or “Split” personal account history (see FAQ)</a:t>
                      </a:r>
                      <a:endParaRPr lang="en-US" sz="1200" kern="1200" dirty="0">
                        <a:solidFill>
                          <a:schemeClr val="dk1"/>
                        </a:solidFill>
                        <a:latin typeface="+mn-lt"/>
                        <a:ea typeface="Amazon Ember" panose="02000000000000000000" pitchFamily="2" charset="0"/>
                        <a:cs typeface="+mn-cs"/>
                      </a:endParaRPr>
                    </a:p>
                  </a:txBody>
                  <a:tcPr anchor="ctr"/>
                </a:tc>
                <a:extLst>
                  <a:ext uri="{0D108BD9-81ED-4DB2-BD59-A6C34878D82A}">
                    <a16:rowId xmlns:a16="http://schemas.microsoft.com/office/drawing/2014/main" val="3278955973"/>
                  </a:ext>
                </a:extLst>
              </a:tr>
              <a:tr h="308575">
                <a:tc>
                  <a:txBody>
                    <a:bodyPr/>
                    <a:lstStyle/>
                    <a:p>
                      <a:pPr algn="l"/>
                      <a:r>
                        <a:rPr lang="en-US" sz="1200" b="1" dirty="0">
                          <a:solidFill>
                            <a:schemeClr val="tx1"/>
                          </a:solidFill>
                          <a:latin typeface="+mn-lt"/>
                        </a:rPr>
                        <a:t>“Pending Merge”**</a:t>
                      </a:r>
                      <a:endParaRPr lang="en-US" sz="1200" b="1" dirty="0">
                        <a:solidFill>
                          <a:schemeClr val="tx1"/>
                        </a:solidFill>
                        <a:latin typeface="+mn-lt"/>
                        <a:ea typeface="Amazon Ember"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mn-lt"/>
                        </a:rPr>
                        <a:t>User is a part of an existing business account, and they must take action via the link sent to them.</a:t>
                      </a:r>
                      <a:r>
                        <a:rPr lang="en-US" sz="1200" kern="1200" baseline="0" dirty="0">
                          <a:latin typeface="+mn-lt"/>
                        </a:rPr>
                        <a:t>  This process will de-register their existing Business Account and allow them to merge into the official business account, maintaining purchase history.</a:t>
                      </a:r>
                      <a:endParaRPr lang="en-US" sz="1200" b="0" kern="1200" dirty="0">
                        <a:solidFill>
                          <a:schemeClr val="dk1"/>
                        </a:solidFill>
                        <a:latin typeface="+mn-lt"/>
                        <a:ea typeface="Amazon Ember" panose="02000000000000000000" pitchFamily="2" charset="0"/>
                        <a:cs typeface="+mn-cs"/>
                      </a:endParaRPr>
                    </a:p>
                  </a:txBody>
                  <a:tcPr anchor="ctr"/>
                </a:tc>
                <a:extLst>
                  <a:ext uri="{0D108BD9-81ED-4DB2-BD59-A6C34878D82A}">
                    <a16:rowId xmlns:a16="http://schemas.microsoft.com/office/drawing/2014/main" val="2003954931"/>
                  </a:ext>
                </a:extLst>
              </a:tr>
              <a:tr h="381316">
                <a:tc>
                  <a:txBody>
                    <a:bodyPr/>
                    <a:lstStyle/>
                    <a:p>
                      <a:pPr algn="l"/>
                      <a:r>
                        <a:rPr lang="en-US" sz="1200" b="1" dirty="0">
                          <a:solidFill>
                            <a:schemeClr val="tx1"/>
                          </a:solidFill>
                          <a:latin typeface="+mn-lt"/>
                        </a:rPr>
                        <a:t>“Merge Deferred”**</a:t>
                      </a:r>
                      <a:endParaRPr lang="en-US" sz="1200" b="1" dirty="0">
                        <a:solidFill>
                          <a:schemeClr val="tx1"/>
                        </a:solidFill>
                        <a:latin typeface="+mn-lt"/>
                        <a:ea typeface="Amazon Ember" panose="02000000000000000000" pitchFamily="2" charset="0"/>
                      </a:endParaRPr>
                    </a:p>
                  </a:txBody>
                  <a:tcPr anchor="ctr"/>
                </a:tc>
                <a:tc>
                  <a:txBody>
                    <a:bodyPr/>
                    <a:lstStyle/>
                    <a:p>
                      <a:r>
                        <a:rPr lang="en-US" sz="1200" dirty="0">
                          <a:latin typeface="+mn-lt"/>
                        </a:rPr>
                        <a:t>User has indicated they do not want to merge their existing business account into the official account.</a:t>
                      </a:r>
                      <a:endParaRPr lang="en-US" sz="1200" dirty="0">
                        <a:latin typeface="+mn-lt"/>
                        <a:ea typeface="Amazon Ember" panose="02000000000000000000" pitchFamily="2" charset="0"/>
                      </a:endParaRPr>
                    </a:p>
                  </a:txBody>
                  <a:tcPr anchor="ctr"/>
                </a:tc>
                <a:extLst>
                  <a:ext uri="{0D108BD9-81ED-4DB2-BD59-A6C34878D82A}">
                    <a16:rowId xmlns:a16="http://schemas.microsoft.com/office/drawing/2014/main" val="379238255"/>
                  </a:ext>
                </a:extLst>
              </a:tr>
              <a:tr h="344887">
                <a:tc>
                  <a:txBody>
                    <a:bodyPr/>
                    <a:lstStyle/>
                    <a:p>
                      <a:pPr algn="l"/>
                      <a:r>
                        <a:rPr lang="en-US" sz="1200" b="1" dirty="0">
                          <a:solidFill>
                            <a:schemeClr val="tx1"/>
                          </a:solidFill>
                          <a:latin typeface="+mn-lt"/>
                        </a:rPr>
                        <a:t>Blank (the</a:t>
                      </a:r>
                      <a:r>
                        <a:rPr lang="en-US" sz="1200" b="1" baseline="0" dirty="0">
                          <a:solidFill>
                            <a:schemeClr val="tx1"/>
                          </a:solidFill>
                          <a:latin typeface="+mn-lt"/>
                        </a:rPr>
                        <a:t> cell is empty)</a:t>
                      </a:r>
                      <a:endParaRPr lang="en-US" sz="1200" b="1" dirty="0">
                        <a:solidFill>
                          <a:schemeClr val="tx1"/>
                        </a:solidFill>
                        <a:latin typeface="+mn-lt"/>
                        <a:ea typeface="Amazon Ember" panose="02000000000000000000" pitchFamily="2" charset="0"/>
                      </a:endParaRPr>
                    </a:p>
                  </a:txBody>
                  <a:tcPr anchor="ctr"/>
                </a:tc>
                <a:tc>
                  <a:txBody>
                    <a:bodyPr/>
                    <a:lstStyle/>
                    <a:p>
                      <a:r>
                        <a:rPr lang="en-US" sz="1200" kern="1200" dirty="0">
                          <a:latin typeface="+mn-lt"/>
                        </a:rPr>
                        <a:t>The user is </a:t>
                      </a:r>
                      <a:r>
                        <a:rPr lang="en-US" sz="1200" b="1" u="sng" kern="1200" dirty="0">
                          <a:latin typeface="+mn-lt"/>
                        </a:rPr>
                        <a:t>ACTIVE</a:t>
                      </a:r>
                      <a:r>
                        <a:rPr lang="en-US" sz="1200" kern="1200" dirty="0">
                          <a:latin typeface="+mn-lt"/>
                        </a:rPr>
                        <a:t> and a member of the indicated</a:t>
                      </a:r>
                      <a:r>
                        <a:rPr lang="en-US" sz="1200" kern="1200" baseline="0" dirty="0">
                          <a:latin typeface="+mn-lt"/>
                        </a:rPr>
                        <a:t> </a:t>
                      </a:r>
                      <a:r>
                        <a:rPr lang="en-US" sz="1200" kern="1200" dirty="0">
                          <a:latin typeface="+mn-lt"/>
                        </a:rPr>
                        <a:t>group(s).  For</a:t>
                      </a:r>
                      <a:r>
                        <a:rPr lang="en-US" sz="1200" kern="1200" baseline="0" dirty="0">
                          <a:latin typeface="+mn-lt"/>
                        </a:rPr>
                        <a:t> automatically created accounts, the user may not have set their password yet.  In this case, the user must follow password reset instructions (see FAQ).</a:t>
                      </a:r>
                      <a:endParaRPr lang="en-US" sz="1200" b="0" kern="1200" dirty="0">
                        <a:solidFill>
                          <a:schemeClr val="dk1"/>
                        </a:solidFill>
                        <a:latin typeface="+mn-lt"/>
                        <a:ea typeface="Amazon Ember" panose="02000000000000000000" pitchFamily="2" charset="0"/>
                        <a:cs typeface="+mn-cs"/>
                      </a:endParaRPr>
                    </a:p>
                  </a:txBody>
                  <a:tcPr anchor="ctr"/>
                </a:tc>
                <a:extLst>
                  <a:ext uri="{0D108BD9-81ED-4DB2-BD59-A6C34878D82A}">
                    <a16:rowId xmlns:a16="http://schemas.microsoft.com/office/drawing/2014/main" val="4091335682"/>
                  </a:ext>
                </a:extLst>
              </a:tr>
            </a:tbl>
          </a:graphicData>
        </a:graphic>
      </p:graphicFrame>
      <p:pic>
        <p:nvPicPr>
          <p:cNvPr id="10" name="Picture 9"/>
          <p:cNvPicPr>
            <a:picLocks noChangeAspect="1"/>
          </p:cNvPicPr>
          <p:nvPr/>
        </p:nvPicPr>
        <p:blipFill>
          <a:blip r:embed="rId3"/>
          <a:stretch>
            <a:fillRect/>
          </a:stretch>
        </p:blipFill>
        <p:spPr>
          <a:xfrm>
            <a:off x="537808" y="4398122"/>
            <a:ext cx="11004346" cy="1139721"/>
          </a:xfrm>
          <a:prstGeom prst="rect">
            <a:avLst/>
          </a:prstGeom>
          <a:ln w="9525">
            <a:solidFill>
              <a:schemeClr val="bg2"/>
            </a:solidFill>
          </a:ln>
          <a:effectLst>
            <a:outerShdw blurRad="50800" dist="38100" dir="5400000" algn="t" rotWithShape="0">
              <a:prstClr val="black">
                <a:alpha val="40000"/>
              </a:prstClr>
            </a:outerShdw>
          </a:effectLst>
        </p:spPr>
      </p:pic>
      <p:sp>
        <p:nvSpPr>
          <p:cNvPr id="12" name="TextBox 11"/>
          <p:cNvSpPr txBox="1"/>
          <p:nvPr/>
        </p:nvSpPr>
        <p:spPr>
          <a:xfrm>
            <a:off x="8136273" y="5688988"/>
            <a:ext cx="2935133" cy="830997"/>
          </a:xfrm>
          <a:prstGeom prst="rect">
            <a:avLst/>
          </a:prstGeom>
          <a:noFill/>
        </p:spPr>
        <p:txBody>
          <a:bodyPr wrap="square" rtlCol="0">
            <a:spAutoFit/>
          </a:bodyPr>
          <a:lstStyle/>
          <a:p>
            <a:pPr algn="ctr"/>
            <a:r>
              <a:rPr lang="en-US" sz="1600" dirty="0"/>
              <a:t>Invitation URL can be sent directly to invitee to activate their login</a:t>
            </a:r>
          </a:p>
        </p:txBody>
      </p:sp>
      <p:cxnSp>
        <p:nvCxnSpPr>
          <p:cNvPr id="15" name="Straight Arrow Connector 14"/>
          <p:cNvCxnSpPr>
            <a:cxnSpLocks/>
          </p:cNvCxnSpPr>
          <p:nvPr/>
        </p:nvCxnSpPr>
        <p:spPr>
          <a:xfrm flipH="1" flipV="1">
            <a:off x="8496300" y="4779826"/>
            <a:ext cx="419101" cy="90916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9" name="Rounded Rectangle 8"/>
          <p:cNvSpPr/>
          <p:nvPr/>
        </p:nvSpPr>
        <p:spPr>
          <a:xfrm>
            <a:off x="5905500" y="4398122"/>
            <a:ext cx="818647" cy="113972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430006" y="4549267"/>
            <a:ext cx="4112148" cy="230559"/>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41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1496" y="3799341"/>
            <a:ext cx="7432675" cy="747712"/>
          </a:xfrm>
        </p:spPr>
        <p:txBody>
          <a:bodyPr/>
          <a:lstStyle/>
          <a:p>
            <a:r>
              <a:rPr lang="en-US" dirty="0"/>
              <a:t>Buying Policies</a:t>
            </a:r>
          </a:p>
        </p:txBody>
      </p:sp>
      <p:sp>
        <p:nvSpPr>
          <p:cNvPr id="3" name="Text Placeholder 1">
            <a:extLst>
              <a:ext uri="{FF2B5EF4-FFF2-40B4-BE49-F238E27FC236}">
                <a16:creationId xmlns:a16="http://schemas.microsoft.com/office/drawing/2014/main" id="{E9321BC6-3949-413E-845E-3264EE0DBDB8}"/>
              </a:ext>
            </a:extLst>
          </p:cNvPr>
          <p:cNvSpPr txBox="1">
            <a:spLocks/>
          </p:cNvSpPr>
          <p:nvPr/>
        </p:nvSpPr>
        <p:spPr>
          <a:xfrm>
            <a:off x="565608" y="4625814"/>
            <a:ext cx="7432675" cy="7477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baseline="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Support Videos </a:t>
            </a:r>
            <a:r>
              <a:rPr lang="en-US" sz="2000" dirty="0"/>
              <a:t>[</a:t>
            </a:r>
            <a:r>
              <a:rPr lang="en-US" sz="2000" dirty="0">
                <a:hlinkClick r:id="rId2">
                  <a:extLst>
                    <a:ext uri="{A12FA001-AC4F-418D-AE19-62706E023703}">
                      <ahyp:hlinkClr xmlns:ahyp="http://schemas.microsoft.com/office/drawing/2018/hyperlinkcolor" val="tx"/>
                    </a:ext>
                  </a:extLst>
                </a:hlinkClick>
              </a:rPr>
              <a:t>CLICK HERE</a:t>
            </a:r>
            <a:r>
              <a:rPr lang="en-US" sz="2000" dirty="0"/>
              <a:t>]</a:t>
            </a:r>
          </a:p>
          <a:p>
            <a:endParaRPr lang="en-US" dirty="0"/>
          </a:p>
        </p:txBody>
      </p:sp>
      <p:sp>
        <p:nvSpPr>
          <p:cNvPr id="4" name="TextBox 3">
            <a:extLst>
              <a:ext uri="{FF2B5EF4-FFF2-40B4-BE49-F238E27FC236}">
                <a16:creationId xmlns:a16="http://schemas.microsoft.com/office/drawing/2014/main" id="{C7850653-EB69-4974-BF23-14FE5F7227B8}"/>
              </a:ext>
            </a:extLst>
          </p:cNvPr>
          <p:cNvSpPr txBox="1"/>
          <p:nvPr/>
        </p:nvSpPr>
        <p:spPr>
          <a:xfrm>
            <a:off x="565608" y="4999670"/>
            <a:ext cx="5957740"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solidFill>
                <a:hlinkClick r:id="rId3">
                  <a:extLst>
                    <a:ext uri="{A12FA001-AC4F-418D-AE19-62706E023703}">
                      <ahyp:hlinkClr xmlns:ahyp="http://schemas.microsoft.com/office/drawing/2018/hyperlinkcolor" val="tx"/>
                    </a:ext>
                  </a:extLst>
                </a:hlinkClick>
              </a:rPr>
              <a:t>Guided buying Overview</a:t>
            </a:r>
            <a:r>
              <a:rPr lang="en-US" dirty="0">
                <a:solidFill>
                  <a:schemeClr val="accent3"/>
                </a:solidFill>
              </a:rPr>
              <a:t> </a:t>
            </a:r>
            <a:r>
              <a:rPr lang="en-US" dirty="0"/>
              <a:t>video</a:t>
            </a:r>
          </a:p>
          <a:p>
            <a:pPr marL="285750" indent="-285750">
              <a:buFont typeface="Arial" panose="020B0604020202020204" pitchFamily="34" charset="0"/>
              <a:buChar char="•"/>
            </a:pPr>
            <a:r>
              <a:rPr lang="en-US" dirty="0">
                <a:solidFill>
                  <a:schemeClr val="accent3"/>
                </a:solidFill>
                <a:hlinkClick r:id="rId4">
                  <a:extLst>
                    <a:ext uri="{A12FA001-AC4F-418D-AE19-62706E023703}">
                      <ahyp:hlinkClr xmlns:ahyp="http://schemas.microsoft.com/office/drawing/2018/hyperlinkcolor" val="tx"/>
                    </a:ext>
                  </a:extLst>
                </a:hlinkClick>
              </a:rPr>
              <a:t>Configure guided buying</a:t>
            </a:r>
            <a:r>
              <a:rPr lang="en-US" dirty="0">
                <a:solidFill>
                  <a:schemeClr val="accent3"/>
                </a:solidFill>
              </a:rPr>
              <a:t> </a:t>
            </a:r>
            <a:r>
              <a:rPr lang="en-US" dirty="0"/>
              <a:t>video</a:t>
            </a:r>
          </a:p>
          <a:p>
            <a:pPr marL="285750" indent="-285750">
              <a:buFont typeface="Arial" panose="020B0604020202020204" pitchFamily="34" charset="0"/>
              <a:buChar char="•"/>
            </a:pPr>
            <a:r>
              <a:rPr lang="en-US" dirty="0">
                <a:solidFill>
                  <a:schemeClr val="accent3"/>
                </a:solidFill>
                <a:hlinkClick r:id="rId5">
                  <a:extLst>
                    <a:ext uri="{A12FA001-AC4F-418D-AE19-62706E023703}">
                      <ahyp:hlinkClr xmlns:ahyp="http://schemas.microsoft.com/office/drawing/2018/hyperlinkcolor" val="tx"/>
                    </a:ext>
                  </a:extLst>
                </a:hlinkClick>
              </a:rPr>
              <a:t>Configure spend limits / approval workflow</a:t>
            </a:r>
            <a:r>
              <a:rPr lang="en-US" dirty="0">
                <a:solidFill>
                  <a:schemeClr val="accent3"/>
                </a:solidFill>
              </a:rPr>
              <a:t> </a:t>
            </a:r>
            <a:r>
              <a:rPr lang="en-US" dirty="0"/>
              <a:t>video</a:t>
            </a:r>
          </a:p>
          <a:p>
            <a:pPr marL="285750" indent="-285750">
              <a:buFont typeface="Arial" panose="020B0604020202020204" pitchFamily="34" charset="0"/>
              <a:buChar char="•"/>
            </a:pPr>
            <a:r>
              <a:rPr lang="en-US" dirty="0">
                <a:solidFill>
                  <a:schemeClr val="accent3"/>
                </a:solidFill>
                <a:hlinkClick r:id="rId6">
                  <a:extLst>
                    <a:ext uri="{A12FA001-AC4F-418D-AE19-62706E023703}">
                      <ahyp:hlinkClr xmlns:ahyp="http://schemas.microsoft.com/office/drawing/2018/hyperlinkcolor" val="tx"/>
                    </a:ext>
                  </a:extLst>
                </a:hlinkClick>
              </a:rPr>
              <a:t>Reviewing approval requests/process</a:t>
            </a:r>
            <a:r>
              <a:rPr lang="en-US" dirty="0">
                <a:solidFill>
                  <a:schemeClr val="accent3"/>
                </a:solidFill>
              </a:rPr>
              <a:t> </a:t>
            </a:r>
            <a:r>
              <a:rPr lang="en-US" dirty="0"/>
              <a:t>video</a:t>
            </a:r>
          </a:p>
        </p:txBody>
      </p:sp>
    </p:spTree>
    <p:extLst>
      <p:ext uri="{BB962C8B-B14F-4D97-AF65-F5344CB8AC3E}">
        <p14:creationId xmlns:p14="http://schemas.microsoft.com/office/powerpoint/2010/main" val="20814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3762" y="1908412"/>
            <a:ext cx="3939881" cy="3513124"/>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829778" y="83823"/>
            <a:ext cx="11644439" cy="1325563"/>
          </a:xfrm>
        </p:spPr>
        <p:txBody>
          <a:bodyPr/>
          <a:lstStyle/>
          <a:p>
            <a:r>
              <a:rPr lang="en-US" dirty="0"/>
              <a:t>Rowan Salisbury Schools Restricted Policies</a:t>
            </a:r>
          </a:p>
        </p:txBody>
      </p:sp>
      <p:pic>
        <p:nvPicPr>
          <p:cNvPr id="5" name="Picture 4"/>
          <p:cNvPicPr>
            <a:picLocks noChangeAspect="1"/>
          </p:cNvPicPr>
          <p:nvPr/>
        </p:nvPicPr>
        <p:blipFill>
          <a:blip r:embed="rId4">
            <a:extLst/>
          </a:blip>
          <a:stretch>
            <a:fillRect/>
          </a:stretch>
        </p:blipFill>
        <p:spPr>
          <a:xfrm>
            <a:off x="11028848" y="1442365"/>
            <a:ext cx="666750" cy="581025"/>
          </a:xfrm>
          <a:prstGeom prst="rect">
            <a:avLst/>
          </a:prstGeom>
          <a:ln>
            <a:solidFill>
              <a:schemeClr val="accent1"/>
            </a:solidFill>
          </a:ln>
          <a:effectLst>
            <a:outerShdw blurRad="50800" dist="38100" dir="2700000" algn="tl" rotWithShape="0">
              <a:prstClr val="black">
                <a:alpha val="40000"/>
              </a:prstClr>
            </a:outerShdw>
          </a:effectLst>
        </p:spPr>
      </p:pic>
      <p:sp>
        <p:nvSpPr>
          <p:cNvPr id="10" name="Rounded Rectangle 9"/>
          <p:cNvSpPr/>
          <p:nvPr/>
        </p:nvSpPr>
        <p:spPr>
          <a:xfrm>
            <a:off x="743761" y="3743775"/>
            <a:ext cx="3346457" cy="27762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
        <p:nvSpPr>
          <p:cNvPr id="11"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Administrators can customize messaging to let end users know IF and WHEN they can purchase certain UNSPSC based categories on Amazon Business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pic>
        <p:nvPicPr>
          <p:cNvPr id="12" name="Picture 11">
            <a:extLst>
              <a:ext uri="{FF2B5EF4-FFF2-40B4-BE49-F238E27FC236}">
                <a16:creationId xmlns:a16="http://schemas.microsoft.com/office/drawing/2014/main" id="{05D5E500-0854-4574-8E64-07B4B2CB73F9}"/>
              </a:ext>
            </a:extLst>
          </p:cNvPr>
          <p:cNvPicPr>
            <a:picLocks noChangeAspect="1"/>
          </p:cNvPicPr>
          <p:nvPr/>
        </p:nvPicPr>
        <p:blipFill rotWithShape="1">
          <a:blip r:embed="rId5"/>
          <a:srcRect r="40454" b="55838"/>
          <a:stretch/>
        </p:blipFill>
        <p:spPr>
          <a:xfrm>
            <a:off x="2290924" y="4184002"/>
            <a:ext cx="4882741" cy="1736560"/>
          </a:xfrm>
          <a:prstGeom prst="rect">
            <a:avLst/>
          </a:prstGeom>
          <a:ln>
            <a:solidFill>
              <a:schemeClr val="accent1"/>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B3B7F1F8-ADEF-40AB-A7DB-F4DA4383D784}"/>
              </a:ext>
            </a:extLst>
          </p:cNvPr>
          <p:cNvSpPr/>
          <p:nvPr/>
        </p:nvSpPr>
        <p:spPr>
          <a:xfrm>
            <a:off x="4732295" y="1741068"/>
            <a:ext cx="6096000" cy="1754326"/>
          </a:xfrm>
          <a:prstGeom prst="rect">
            <a:avLst/>
          </a:prstGeom>
        </p:spPr>
        <p:txBody>
          <a:bodyPr>
            <a:spAutoFit/>
          </a:bodyPr>
          <a:lstStyle/>
          <a:p>
            <a:pPr marL="457200" lvl="0" indent="-285750">
              <a:buFont typeface="Arial" panose="020B0604020202020204" pitchFamily="34" charset="0"/>
              <a:buChar char="•"/>
              <a:defRPr/>
            </a:pPr>
            <a:r>
              <a:rPr lang="en-US" dirty="0">
                <a:solidFill>
                  <a:prstClr val="black"/>
                </a:solidFill>
                <a:ea typeface="Amazon Ember" panose="02000000000000000000" pitchFamily="2" charset="0"/>
              </a:rPr>
              <a:t>Restricted products will be clearly marked throughout the buying process</a:t>
            </a:r>
          </a:p>
          <a:p>
            <a:pPr marL="457200" lvl="0" indent="-285750">
              <a:buFont typeface="Arial" panose="020B0604020202020204" pitchFamily="34" charset="0"/>
              <a:buChar char="•"/>
              <a:defRPr/>
            </a:pPr>
            <a:r>
              <a:rPr lang="en-US" dirty="0">
                <a:solidFill>
                  <a:prstClr val="black"/>
                </a:solidFill>
                <a:ea typeface="Amazon Ember" panose="02000000000000000000" pitchFamily="2" charset="0"/>
              </a:rPr>
              <a:t>Purchases with Restricted items may require additional approval </a:t>
            </a:r>
          </a:p>
          <a:p>
            <a:pPr marL="457200" lvl="0" indent="-285750">
              <a:buFont typeface="Arial" panose="020B0604020202020204" pitchFamily="34" charset="0"/>
              <a:buChar char="•"/>
              <a:defRPr/>
            </a:pPr>
            <a:r>
              <a:rPr lang="en-US" dirty="0">
                <a:solidFill>
                  <a:prstClr val="black"/>
                </a:solidFill>
                <a:ea typeface="Amazon Ember" panose="02000000000000000000" pitchFamily="2" charset="0"/>
              </a:rPr>
              <a:t>Administrators have direct visibility into any restricted purchases via Business Analytics </a:t>
            </a:r>
          </a:p>
        </p:txBody>
      </p:sp>
    </p:spTree>
    <p:extLst>
      <p:ext uri="{BB962C8B-B14F-4D97-AF65-F5344CB8AC3E}">
        <p14:creationId xmlns:p14="http://schemas.microsoft.com/office/powerpoint/2010/main" val="1537921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1180" y="2012627"/>
            <a:ext cx="5099403" cy="2374744"/>
          </a:xfrm>
          <a:prstGeom prst="rect">
            <a:avLst/>
          </a:prstGeom>
          <a:ln>
            <a:solidFill>
              <a:schemeClr val="accent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790267" y="0"/>
            <a:ext cx="11644439" cy="1325563"/>
          </a:xfrm>
        </p:spPr>
        <p:txBody>
          <a:bodyPr/>
          <a:lstStyle/>
          <a:p>
            <a:r>
              <a:rPr lang="en-US" dirty="0"/>
              <a:t>Rowan Salisbury Schools Blocked Policies </a:t>
            </a:r>
          </a:p>
        </p:txBody>
      </p:sp>
      <p:pic>
        <p:nvPicPr>
          <p:cNvPr id="11" name="Picture 10"/>
          <p:cNvPicPr>
            <a:picLocks noChangeAspect="1"/>
          </p:cNvPicPr>
          <p:nvPr/>
        </p:nvPicPr>
        <p:blipFill rotWithShape="1">
          <a:blip r:embed="rId4"/>
          <a:srcRect l="5562" t="1" b="6713"/>
          <a:stretch/>
        </p:blipFill>
        <p:spPr>
          <a:xfrm>
            <a:off x="10556860" y="1463470"/>
            <a:ext cx="567478" cy="542472"/>
          </a:xfrm>
          <a:prstGeom prst="rect">
            <a:avLst/>
          </a:prstGeom>
          <a:ln>
            <a:solidFill>
              <a:schemeClr val="accent1"/>
            </a:solidFill>
          </a:ln>
          <a:effectLst>
            <a:outerShdw blurRad="50800" dist="38100" dir="2700000" algn="tl" rotWithShape="0">
              <a:prstClr val="black">
                <a:alpha val="40000"/>
              </a:prstClr>
            </a:outerShdw>
          </a:effectLst>
        </p:spPr>
      </p:pic>
      <p:sp>
        <p:nvSpPr>
          <p:cNvPr id="14" name="Rounded Rectangle 13"/>
          <p:cNvSpPr/>
          <p:nvPr/>
        </p:nvSpPr>
        <p:spPr>
          <a:xfrm>
            <a:off x="426121" y="2273514"/>
            <a:ext cx="3825368" cy="15455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
        <p:nvSpPr>
          <p:cNvPr id="20"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7009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dirty="0">
                <a:solidFill>
                  <a:srgbClr val="007CB6"/>
                </a:solidFill>
                <a:latin typeface="+mn-lt"/>
              </a:rPr>
              <a:t>Hard blocking product categories prevents an end user from adding these product to their cart. The add to cart option will appear greyed out for any product categories that are blocked </a:t>
            </a:r>
            <a:endParaRPr kumimoji="0" lang="en-US" sz="1600" b="0" i="0" u="none" strike="noStrike" kern="1200" cap="none" spc="0" normalizeH="0" baseline="0" noProof="0" dirty="0">
              <a:ln>
                <a:noFill/>
              </a:ln>
              <a:solidFill>
                <a:srgbClr val="007CB6"/>
              </a:solidFill>
              <a:effectLst/>
              <a:uLnTx/>
              <a:uFillTx/>
              <a:latin typeface="+mn-lt"/>
            </a:endParaRPr>
          </a:p>
        </p:txBody>
      </p:sp>
      <p:pic>
        <p:nvPicPr>
          <p:cNvPr id="8" name="Picture 7"/>
          <p:cNvPicPr>
            <a:picLocks noChangeAspect="1"/>
          </p:cNvPicPr>
          <p:nvPr/>
        </p:nvPicPr>
        <p:blipFill>
          <a:blip r:embed="rId5"/>
          <a:stretch>
            <a:fillRect/>
          </a:stretch>
        </p:blipFill>
        <p:spPr>
          <a:xfrm>
            <a:off x="1285078" y="3590757"/>
            <a:ext cx="4185751" cy="2011557"/>
          </a:xfrm>
          <a:prstGeom prst="rect">
            <a:avLst/>
          </a:prstGeom>
          <a:ln>
            <a:solidFill>
              <a:schemeClr val="accent1"/>
            </a:solidFill>
          </a:ln>
          <a:effectLst>
            <a:outerShdw blurRad="50800" dist="38100" dir="2700000" algn="tl" rotWithShape="0">
              <a:prstClr val="black">
                <a:alpha val="40000"/>
              </a:prstClr>
            </a:outerShdw>
          </a:effectLst>
        </p:spPr>
      </p:pic>
      <p:sp>
        <p:nvSpPr>
          <p:cNvPr id="7" name="Rectangle 6"/>
          <p:cNvSpPr/>
          <p:nvPr/>
        </p:nvSpPr>
        <p:spPr>
          <a:xfrm flipV="1">
            <a:off x="426121" y="2300139"/>
            <a:ext cx="2929821" cy="782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8843" y="2226207"/>
            <a:ext cx="2546571" cy="230832"/>
          </a:xfrm>
          <a:prstGeom prst="rect">
            <a:avLst/>
          </a:prstGeom>
          <a:noFill/>
        </p:spPr>
        <p:txBody>
          <a:bodyPr wrap="square" rtlCol="0">
            <a:spAutoFit/>
          </a:bodyPr>
          <a:lstStyle/>
          <a:p>
            <a:r>
              <a:rPr lang="en-US" sz="900" i="1" dirty="0">
                <a:latin typeface="Calibri" panose="020F0502020204030204" pitchFamily="34" charset="0"/>
                <a:cs typeface="Calibri" panose="020F0502020204030204" pitchFamily="34" charset="0"/>
              </a:rPr>
              <a:t>Please contact IT for laptop acquisition.</a:t>
            </a:r>
          </a:p>
        </p:txBody>
      </p:sp>
      <p:pic>
        <p:nvPicPr>
          <p:cNvPr id="15" name="Picture 14">
            <a:extLst>
              <a:ext uri="{FF2B5EF4-FFF2-40B4-BE49-F238E27FC236}">
                <a16:creationId xmlns:a16="http://schemas.microsoft.com/office/drawing/2014/main" id="{33071B9D-0159-4491-8C7D-776F3811703C}"/>
              </a:ext>
            </a:extLst>
          </p:cNvPr>
          <p:cNvPicPr>
            <a:picLocks noChangeAspect="1"/>
          </p:cNvPicPr>
          <p:nvPr/>
        </p:nvPicPr>
        <p:blipFill>
          <a:blip r:embed="rId6"/>
          <a:stretch>
            <a:fillRect/>
          </a:stretch>
        </p:blipFill>
        <p:spPr>
          <a:xfrm>
            <a:off x="4089455" y="4453095"/>
            <a:ext cx="1747378" cy="1827850"/>
          </a:xfrm>
          <a:prstGeom prst="rect">
            <a:avLst/>
          </a:prstGeom>
          <a:ln w="9525" cap="sq">
            <a:solidFill>
              <a:schemeClr val="bg1">
                <a:lumMod val="75000"/>
              </a:schemeClr>
            </a:solidFill>
            <a:prstDash val="solid"/>
            <a:miter lim="800000"/>
          </a:ln>
          <a:effectLst>
            <a:outerShdw blurRad="50800" dist="38100" dir="2700000" algn="tl" rotWithShape="0">
              <a:prstClr val="black">
                <a:alpha val="40000"/>
              </a:prstClr>
            </a:outerShdw>
          </a:effectLst>
        </p:spPr>
      </p:pic>
      <p:sp>
        <p:nvSpPr>
          <p:cNvPr id="16" name="Rounded Rectangle 22">
            <a:extLst>
              <a:ext uri="{FF2B5EF4-FFF2-40B4-BE49-F238E27FC236}">
                <a16:creationId xmlns:a16="http://schemas.microsoft.com/office/drawing/2014/main" id="{A825C8A0-FE63-4CF8-B756-5CDBDBDB5632}"/>
              </a:ext>
            </a:extLst>
          </p:cNvPr>
          <p:cNvSpPr/>
          <p:nvPr/>
        </p:nvSpPr>
        <p:spPr>
          <a:xfrm>
            <a:off x="3538808" y="3758958"/>
            <a:ext cx="1747378" cy="21055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
        <p:nvSpPr>
          <p:cNvPr id="17" name="Rounded Rectangle 16"/>
          <p:cNvSpPr/>
          <p:nvPr/>
        </p:nvSpPr>
        <p:spPr>
          <a:xfrm>
            <a:off x="4251489" y="4875756"/>
            <a:ext cx="1381445" cy="256441"/>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20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981455" y="346006"/>
            <a:ext cx="4851346" cy="113244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CB6"/>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Table of Contents</a:t>
            </a:r>
          </a:p>
        </p:txBody>
      </p:sp>
      <p:sp>
        <p:nvSpPr>
          <p:cNvPr id="4" name="Rectangle 3">
            <a:extLst>
              <a:ext uri="{FF2B5EF4-FFF2-40B4-BE49-F238E27FC236}">
                <a16:creationId xmlns:a16="http://schemas.microsoft.com/office/drawing/2014/main" id="{235DB48B-4F70-4161-8698-8BF47840DD23}"/>
              </a:ext>
            </a:extLst>
          </p:cNvPr>
          <p:cNvSpPr/>
          <p:nvPr/>
        </p:nvSpPr>
        <p:spPr>
          <a:xfrm>
            <a:off x="1649583" y="1119653"/>
            <a:ext cx="6476322" cy="3539430"/>
          </a:xfrm>
          <a:prstGeom prst="rect">
            <a:avLst/>
          </a:prstGeom>
        </p:spPr>
        <p:txBody>
          <a:bodyPr wrap="square">
            <a:spAutoFit/>
          </a:bodyPr>
          <a:lstStyle/>
          <a:p>
            <a:pPr marL="342891" indent="-342891" defTabSz="914354">
              <a:buFont typeface="Arial" panose="020B0604020202020204" pitchFamily="34" charset="0"/>
              <a:buChar char="•"/>
            </a:pPr>
            <a:r>
              <a:rPr lang="en-US" sz="1600" dirty="0">
                <a:solidFill>
                  <a:schemeClr val="tx2"/>
                </a:solidFill>
                <a:ea typeface="Amazon Ember" panose="02000000000000000000" pitchFamily="2" charset="0"/>
              </a:rPr>
              <a:t>Your Account Structure</a:t>
            </a:r>
          </a:p>
          <a:p>
            <a:pPr marL="342891" indent="-342891" defTabSz="914354">
              <a:buFont typeface="Arial" panose="020B0604020202020204" pitchFamily="34" charset="0"/>
              <a:buChar char="•"/>
            </a:pPr>
            <a:r>
              <a:rPr lang="en-US" sz="1600" dirty="0">
                <a:solidFill>
                  <a:schemeClr val="tx2"/>
                </a:solidFill>
                <a:ea typeface="Amazon Ember" panose="02000000000000000000" pitchFamily="2" charset="0"/>
              </a:rPr>
              <a:t>Business Account Navigation </a:t>
            </a:r>
          </a:p>
          <a:p>
            <a:pPr marL="973138" lvl="2" indent="-344488" defTabSz="914354">
              <a:buFont typeface="Arial" panose="020B0604020202020204" pitchFamily="34" charset="0"/>
              <a:buChar char="•"/>
            </a:pPr>
            <a:r>
              <a:rPr lang="en-US" sz="1600" dirty="0">
                <a:solidFill>
                  <a:schemeClr val="tx2"/>
                </a:solidFill>
                <a:ea typeface="Amazon Ember" panose="02000000000000000000" pitchFamily="2" charset="0"/>
              </a:rPr>
              <a:t>Individual/Shared Settings</a:t>
            </a:r>
          </a:p>
          <a:p>
            <a:pPr marL="973138" lvl="2" indent="-344488" defTabSz="914354">
              <a:buFont typeface="Arial" panose="020B0604020202020204" pitchFamily="34" charset="0"/>
              <a:buChar char="•"/>
            </a:pPr>
            <a:r>
              <a:rPr lang="en-US" sz="1600" dirty="0">
                <a:solidFill>
                  <a:schemeClr val="tx2"/>
                </a:solidFill>
                <a:ea typeface="Amazon Ember" panose="02000000000000000000" pitchFamily="2" charset="0"/>
              </a:rPr>
              <a:t>Business Order Information</a:t>
            </a:r>
          </a:p>
          <a:p>
            <a:pPr marL="973138" lvl="2" indent="-344488" defTabSz="914354">
              <a:buFont typeface="Arial" panose="020B0604020202020204" pitchFamily="34" charset="0"/>
              <a:buChar char="•"/>
            </a:pPr>
            <a:r>
              <a:rPr lang="en-US" sz="1600" dirty="0">
                <a:solidFill>
                  <a:schemeClr val="tx2"/>
                </a:solidFill>
                <a:ea typeface="Amazon Ember" panose="02000000000000000000" pitchFamily="2" charset="0"/>
              </a:rPr>
              <a:t>Delivery Preferences</a:t>
            </a:r>
          </a:p>
          <a:p>
            <a:pPr marL="973138" lvl="2" indent="-344488" defTabSz="914354">
              <a:buFont typeface="Arial" panose="020B0604020202020204" pitchFamily="34" charset="0"/>
              <a:buChar char="•"/>
            </a:pPr>
            <a:r>
              <a:rPr lang="en-US" sz="1600" dirty="0">
                <a:solidFill>
                  <a:schemeClr val="tx2"/>
                </a:solidFill>
                <a:ea typeface="Amazon Ember" panose="02000000000000000000" pitchFamily="2" charset="0"/>
              </a:rPr>
              <a:t>Business Lists </a:t>
            </a:r>
          </a:p>
          <a:p>
            <a:pPr marL="342891" indent="-342891" defTabSz="914354">
              <a:buFont typeface="Arial" panose="020B0604020202020204" pitchFamily="34" charset="0"/>
              <a:buChar char="•"/>
            </a:pPr>
            <a:r>
              <a:rPr lang="en-US" sz="1600" dirty="0">
                <a:solidFill>
                  <a:schemeClr val="tx2"/>
                </a:solidFill>
                <a:ea typeface="Amazon Ember" panose="02000000000000000000" pitchFamily="2" charset="0"/>
              </a:rPr>
              <a:t>Members </a:t>
            </a:r>
          </a:p>
          <a:p>
            <a:pPr marL="973138" lvl="2" indent="-344488" defTabSz="914354">
              <a:buFont typeface="Arial" panose="020B0604020202020204" pitchFamily="34" charset="0"/>
              <a:buChar char="•"/>
            </a:pPr>
            <a:r>
              <a:rPr lang="en-US" sz="1600" dirty="0">
                <a:solidFill>
                  <a:schemeClr val="tx2"/>
                </a:solidFill>
                <a:ea typeface="Amazon Ember" panose="02000000000000000000" pitchFamily="2" charset="0"/>
              </a:rPr>
              <a:t>User List Download</a:t>
            </a:r>
          </a:p>
          <a:p>
            <a:pPr marL="342900" lvl="2" indent="-342900" defTabSz="914354">
              <a:buFont typeface="Arial" panose="020B0604020202020204" pitchFamily="34" charset="0"/>
              <a:buChar char="•"/>
            </a:pPr>
            <a:r>
              <a:rPr lang="en-US" sz="1600" dirty="0">
                <a:solidFill>
                  <a:schemeClr val="tx2"/>
                </a:solidFill>
                <a:ea typeface="Amazon Ember" panose="02000000000000000000" pitchFamily="2" charset="0"/>
              </a:rPr>
              <a:t>Buying Policies </a:t>
            </a:r>
          </a:p>
          <a:p>
            <a:pPr marL="800100" lvl="3" indent="-342900" defTabSz="914354">
              <a:buFont typeface="Arial" panose="020B0604020202020204" pitchFamily="34" charset="0"/>
              <a:buChar char="•"/>
            </a:pPr>
            <a:r>
              <a:rPr lang="en-US" sz="1600" dirty="0">
                <a:solidFill>
                  <a:schemeClr val="bg1"/>
                </a:solidFill>
                <a:ea typeface="Amazon Ember" panose="02000000000000000000" pitchFamily="2" charset="0"/>
              </a:rPr>
              <a:t>Your Buying Policies</a:t>
            </a:r>
          </a:p>
          <a:p>
            <a:pPr marL="800100" lvl="3" indent="-342900" defTabSz="914354">
              <a:buFont typeface="Arial" panose="020B0604020202020204" pitchFamily="34" charset="0"/>
              <a:buChar char="•"/>
            </a:pPr>
            <a:r>
              <a:rPr lang="en-US" sz="1600" dirty="0">
                <a:solidFill>
                  <a:schemeClr val="bg1"/>
                </a:solidFill>
                <a:ea typeface="Amazon Ember" panose="02000000000000000000" pitchFamily="2" charset="0"/>
              </a:rPr>
              <a:t>Approvals </a:t>
            </a:r>
          </a:p>
          <a:p>
            <a:pPr marL="344488" indent="-344488" defTabSz="914354">
              <a:buFont typeface="Arial" panose="020B0604020202020204" pitchFamily="34" charset="0"/>
              <a:buChar char="•"/>
            </a:pPr>
            <a:r>
              <a:rPr lang="en-US" sz="1600" dirty="0">
                <a:solidFill>
                  <a:schemeClr val="tx2"/>
                </a:solidFill>
                <a:ea typeface="Amazon Ember" panose="02000000000000000000" pitchFamily="2" charset="0"/>
              </a:rPr>
              <a:t>Amazon Business Analytics &amp; Spend Visibility</a:t>
            </a:r>
          </a:p>
          <a:p>
            <a:pPr marL="344488" indent="-344488" defTabSz="914354">
              <a:buFont typeface="Arial" panose="020B0604020202020204" pitchFamily="34" charset="0"/>
              <a:buChar char="•"/>
            </a:pPr>
            <a:r>
              <a:rPr lang="en-US" sz="1600" dirty="0">
                <a:solidFill>
                  <a:schemeClr val="tx2"/>
                </a:solidFill>
                <a:ea typeface="Amazon Ember" panose="02000000000000000000" pitchFamily="2" charset="0"/>
              </a:rPr>
              <a:t>Your Orders / Customer Support</a:t>
            </a:r>
          </a:p>
          <a:p>
            <a:pPr marL="344488" indent="-344488" defTabSz="914354">
              <a:buFont typeface="Arial" panose="020B0604020202020204" pitchFamily="34" charset="0"/>
              <a:buChar char="•"/>
            </a:pPr>
            <a:r>
              <a:rPr lang="en-US" sz="1600" dirty="0">
                <a:solidFill>
                  <a:schemeClr val="tx2"/>
                </a:solidFill>
                <a:ea typeface="Amazon Ember" panose="02000000000000000000" pitchFamily="2" charset="0"/>
              </a:rPr>
              <a:t>Supplemental Documentation</a:t>
            </a:r>
          </a:p>
        </p:txBody>
      </p:sp>
    </p:spTree>
    <p:extLst>
      <p:ext uri="{BB962C8B-B14F-4D97-AF65-F5344CB8AC3E}">
        <p14:creationId xmlns:p14="http://schemas.microsoft.com/office/powerpoint/2010/main" val="190909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normAutofit/>
          </a:bodyPr>
          <a:lstStyle/>
          <a:p>
            <a:r>
              <a:rPr lang="en-US" sz="3600" dirty="0"/>
              <a:t>Rowan Salisbury Schools Preferred Products/Sellers</a:t>
            </a:r>
          </a:p>
        </p:txBody>
      </p:sp>
      <p:pic>
        <p:nvPicPr>
          <p:cNvPr id="20" name="Picture 19"/>
          <p:cNvPicPr>
            <a:picLocks noChangeAspect="1"/>
          </p:cNvPicPr>
          <p:nvPr/>
        </p:nvPicPr>
        <p:blipFill>
          <a:blip r:embed="rId3">
            <a:extLst/>
          </a:blip>
          <a:stretch>
            <a:fillRect/>
          </a:stretch>
        </p:blipFill>
        <p:spPr>
          <a:xfrm>
            <a:off x="11247681" y="988855"/>
            <a:ext cx="657821" cy="568487"/>
          </a:xfrm>
          <a:prstGeom prst="rect">
            <a:avLst/>
          </a:prstGeom>
          <a:ln>
            <a:solidFill>
              <a:schemeClr val="accent1"/>
            </a:solidFill>
          </a:ln>
          <a:effectLst>
            <a:outerShdw blurRad="50800" dist="38100" dir="2700000" algn="tl" rotWithShape="0">
              <a:prstClr val="black">
                <a:alpha val="40000"/>
              </a:prstClr>
            </a:outerShdw>
          </a:effectLst>
        </p:spPr>
      </p:pic>
      <p:sp>
        <p:nvSpPr>
          <p:cNvPr id="10"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Mark specific products as preferred to ensure your end users can easily find what they are looking for. This messaging is visible throughout the shopping experience, search results, and on product detail pages.</a:t>
            </a:r>
          </a:p>
          <a:p>
            <a:endParaRPr lang="en-US" sz="1800" dirty="0">
              <a:solidFill>
                <a:schemeClr val="accent3"/>
              </a:solidFill>
              <a:latin typeface="+mn-lt"/>
            </a:endParaRPr>
          </a:p>
        </p:txBody>
      </p:sp>
      <p:pic>
        <p:nvPicPr>
          <p:cNvPr id="12" name="Picture 11">
            <a:extLst>
              <a:ext uri="{FF2B5EF4-FFF2-40B4-BE49-F238E27FC236}">
                <a16:creationId xmlns:a16="http://schemas.microsoft.com/office/drawing/2014/main" id="{37BB4413-A81C-4445-A579-D2C459776E38}"/>
              </a:ext>
            </a:extLst>
          </p:cNvPr>
          <p:cNvPicPr>
            <a:picLocks noChangeAspect="1"/>
          </p:cNvPicPr>
          <p:nvPr/>
        </p:nvPicPr>
        <p:blipFill>
          <a:blip r:embed="rId4"/>
          <a:stretch>
            <a:fillRect/>
          </a:stretch>
        </p:blipFill>
        <p:spPr>
          <a:xfrm>
            <a:off x="224612" y="1716757"/>
            <a:ext cx="5945267" cy="3816182"/>
          </a:xfrm>
          <a:prstGeom prst="rect">
            <a:avLst/>
          </a:prstGeom>
          <a:ln>
            <a:solidFill>
              <a:schemeClr val="accent1"/>
            </a:solidFill>
          </a:ln>
          <a:effectLst>
            <a:outerShdw blurRad="50800" dist="38100" dir="2700000" algn="tl" rotWithShape="0">
              <a:prstClr val="black">
                <a:alpha val="40000"/>
              </a:prstClr>
            </a:outerShdw>
          </a:effectLst>
        </p:spPr>
      </p:pic>
      <p:sp>
        <p:nvSpPr>
          <p:cNvPr id="14" name="Rounded Rectangle 12">
            <a:extLst>
              <a:ext uri="{FF2B5EF4-FFF2-40B4-BE49-F238E27FC236}">
                <a16:creationId xmlns:a16="http://schemas.microsoft.com/office/drawing/2014/main" id="{81899523-8272-44E9-B6A3-191946A4497C}"/>
              </a:ext>
            </a:extLst>
          </p:cNvPr>
          <p:cNvSpPr/>
          <p:nvPr/>
        </p:nvSpPr>
        <p:spPr>
          <a:xfrm>
            <a:off x="345531" y="1834523"/>
            <a:ext cx="3830544" cy="312846"/>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80ACB0D-B7B3-40F5-A721-E8BC3E8C313D}"/>
              </a:ext>
            </a:extLst>
          </p:cNvPr>
          <p:cNvPicPr>
            <a:picLocks noChangeAspect="1"/>
          </p:cNvPicPr>
          <p:nvPr/>
        </p:nvPicPr>
        <p:blipFill>
          <a:blip r:embed="rId5"/>
          <a:stretch>
            <a:fillRect/>
          </a:stretch>
        </p:blipFill>
        <p:spPr>
          <a:xfrm>
            <a:off x="4182124" y="3521152"/>
            <a:ext cx="3048471" cy="3103398"/>
          </a:xfrm>
          <a:prstGeom prst="rect">
            <a:avLst/>
          </a:prstGeom>
          <a:ln>
            <a:solidFill>
              <a:schemeClr val="accent1"/>
            </a:solidFill>
          </a:ln>
          <a:effectLst>
            <a:outerShdw blurRad="50800" dist="38100" dir="2700000" algn="tl" rotWithShape="0">
              <a:prstClr val="black">
                <a:alpha val="40000"/>
              </a:prstClr>
            </a:outerShdw>
          </a:effectLst>
        </p:spPr>
      </p:pic>
      <p:sp>
        <p:nvSpPr>
          <p:cNvPr id="13" name="Rounded Rectangle 12"/>
          <p:cNvSpPr/>
          <p:nvPr/>
        </p:nvSpPr>
        <p:spPr>
          <a:xfrm>
            <a:off x="4261644" y="5245731"/>
            <a:ext cx="1166953" cy="20739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999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Approvals</a:t>
            </a:r>
          </a:p>
        </p:txBody>
      </p:sp>
      <p:sp>
        <p:nvSpPr>
          <p:cNvPr id="7" name="Rectangle 6"/>
          <p:cNvSpPr/>
          <p:nvPr/>
        </p:nvSpPr>
        <p:spPr>
          <a:xfrm>
            <a:off x="838982" y="1227839"/>
            <a:ext cx="10634980" cy="369332"/>
          </a:xfrm>
          <a:prstGeom prst="rect">
            <a:avLst/>
          </a:prstGeom>
        </p:spPr>
        <p:txBody>
          <a:bodyPr wrap="square">
            <a:spAutoFit/>
          </a:bodyPr>
          <a:lstStyle/>
          <a:p>
            <a:r>
              <a:rPr lang="en-US" dirty="0">
                <a:solidFill>
                  <a:schemeClr val="accent3"/>
                </a:solidFill>
                <a:ea typeface="Amazon Ember" panose="02000000000000000000" pitchFamily="2" charset="0"/>
              </a:rPr>
              <a:t>Approval workflows provide visibility and control over purchasing </a:t>
            </a:r>
          </a:p>
        </p:txBody>
      </p:sp>
      <p:sp>
        <p:nvSpPr>
          <p:cNvPr id="8" name="Rectangle 7"/>
          <p:cNvSpPr/>
          <p:nvPr/>
        </p:nvSpPr>
        <p:spPr>
          <a:xfrm>
            <a:off x="1071139" y="1718392"/>
            <a:ext cx="5807091" cy="3108543"/>
          </a:xfrm>
          <a:prstGeom prst="rect">
            <a:avLst/>
          </a:prstGeom>
        </p:spPr>
        <p:txBody>
          <a:bodyPr wrap="square">
            <a:spAutoFit/>
          </a:bodyPr>
          <a:lstStyle/>
          <a:p>
            <a:pPr marL="214313" indent="-214313">
              <a:spcAft>
                <a:spcPts val="600"/>
              </a:spcAft>
              <a:buFont typeface="Arial" panose="020B0604020202020204" pitchFamily="34" charset="0"/>
              <a:buChar char="•"/>
            </a:pPr>
            <a:r>
              <a:rPr lang="en-US" sz="1600" dirty="0">
                <a:ea typeface="Amazon Ember" panose="02000000000000000000" pitchFamily="2" charset="0"/>
              </a:rPr>
              <a:t>Administrators can configure up to </a:t>
            </a:r>
            <a:r>
              <a:rPr lang="en-US" sz="1600" b="1" dirty="0">
                <a:solidFill>
                  <a:schemeClr val="accent3"/>
                </a:solidFill>
                <a:ea typeface="Amazon Ember" panose="02000000000000000000" pitchFamily="2" charset="0"/>
              </a:rPr>
              <a:t>6 levels </a:t>
            </a:r>
            <a:r>
              <a:rPr lang="en-US" sz="1600" dirty="0">
                <a:ea typeface="Amazon Ember" panose="02000000000000000000" pitchFamily="2" charset="0"/>
              </a:rPr>
              <a:t>of approvals. Each level of approval can have more than one approver. Only one approval is needed at each level.</a:t>
            </a:r>
          </a:p>
          <a:p>
            <a:pPr marL="214313" indent="-214313">
              <a:spcAft>
                <a:spcPts val="600"/>
              </a:spcAft>
              <a:buFont typeface="Arial" panose="020B0604020202020204" pitchFamily="34" charset="0"/>
              <a:buChar char="•"/>
            </a:pPr>
            <a:r>
              <a:rPr lang="en-US" sz="1600" dirty="0">
                <a:ea typeface="Amazon Ember" panose="02000000000000000000" pitchFamily="2" charset="0"/>
              </a:rPr>
              <a:t>Approvers are notified of pending orders through email as well as when they log into their Amazon Business account. </a:t>
            </a:r>
          </a:p>
          <a:p>
            <a:pPr marL="214313" indent="-214313">
              <a:spcAft>
                <a:spcPts val="600"/>
              </a:spcAft>
              <a:buFont typeface="Arial" panose="020B0604020202020204" pitchFamily="34" charset="0"/>
              <a:buChar char="•"/>
            </a:pPr>
            <a:r>
              <a:rPr lang="en-US" sz="1600" dirty="0">
                <a:ea typeface="Amazon Ember" panose="02000000000000000000" pitchFamily="2" charset="0"/>
              </a:rPr>
              <a:t>Requisitioners or Administrators can be designated as approvers.</a:t>
            </a:r>
          </a:p>
          <a:p>
            <a:pPr marL="214313" indent="-214313">
              <a:spcAft>
                <a:spcPts val="600"/>
              </a:spcAft>
              <a:buFont typeface="Arial" panose="020B0604020202020204" pitchFamily="34" charset="0"/>
              <a:buChar char="•"/>
            </a:pPr>
            <a:r>
              <a:rPr lang="en-US" sz="1600" dirty="0">
                <a:ea typeface="Amazon Ember" panose="02000000000000000000" pitchFamily="2" charset="0"/>
              </a:rPr>
              <a:t>Only active account users can be configured as approvers. </a:t>
            </a:r>
          </a:p>
          <a:p>
            <a:pPr marL="214313" indent="-214313">
              <a:spcAft>
                <a:spcPts val="600"/>
              </a:spcAft>
              <a:buFont typeface="Arial" panose="020B0604020202020204" pitchFamily="34" charset="0"/>
              <a:buChar char="•"/>
            </a:pPr>
            <a:r>
              <a:rPr lang="en-US" sz="1600" dirty="0">
                <a:ea typeface="Amazon Ember" panose="02000000000000000000" pitchFamily="2" charset="0"/>
              </a:rPr>
              <a:t>Approvals can be set up at individual group levels by navigating to </a:t>
            </a:r>
            <a:r>
              <a:rPr lang="en-US" sz="1600" b="1" dirty="0">
                <a:solidFill>
                  <a:schemeClr val="accent3"/>
                </a:solidFill>
                <a:ea typeface="Amazon Ember" panose="02000000000000000000" pitchFamily="2" charset="0"/>
              </a:rPr>
              <a:t>Buying policies &gt; Approvals </a:t>
            </a:r>
            <a:r>
              <a:rPr lang="en-US" sz="1600" dirty="0">
                <a:ea typeface="Amazon Ember" panose="02000000000000000000" pitchFamily="2" charset="0"/>
              </a:rPr>
              <a:t>and then further customized for individual users.</a:t>
            </a:r>
          </a:p>
        </p:txBody>
      </p:sp>
      <p:pic>
        <p:nvPicPr>
          <p:cNvPr id="10" name="Picture 9"/>
          <p:cNvPicPr>
            <a:picLocks noChangeAspect="1"/>
          </p:cNvPicPr>
          <p:nvPr/>
        </p:nvPicPr>
        <p:blipFill>
          <a:blip r:embed="rId2"/>
          <a:stretch>
            <a:fillRect/>
          </a:stretch>
        </p:blipFill>
        <p:spPr>
          <a:xfrm>
            <a:off x="2733435" y="5005723"/>
            <a:ext cx="4217368" cy="1325074"/>
          </a:xfrm>
          <a:prstGeom prst="rect">
            <a:avLst/>
          </a:prstGeom>
          <a:ln w="9525">
            <a:solidFill>
              <a:schemeClr val="bg1">
                <a:lumMod val="7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3"/>
          <a:stretch>
            <a:fillRect/>
          </a:stretch>
        </p:blipFill>
        <p:spPr>
          <a:xfrm>
            <a:off x="7023375" y="1899137"/>
            <a:ext cx="4177383" cy="3769123"/>
          </a:xfrm>
          <a:prstGeom prst="rect">
            <a:avLst/>
          </a:prstGeom>
          <a:ln w="9525">
            <a:solidFill>
              <a:schemeClr val="bg1">
                <a:lumMod val="75000"/>
              </a:schemeClr>
            </a:solidFill>
          </a:ln>
          <a:effectLst>
            <a:outerShdw blurRad="50800" dist="38100" dir="2700000" algn="tl" rotWithShape="0">
              <a:prstClr val="black">
                <a:alpha val="40000"/>
              </a:prstClr>
            </a:outerShdw>
          </a:effectLst>
        </p:spPr>
      </p:pic>
      <p:sp>
        <p:nvSpPr>
          <p:cNvPr id="13" name="Rounded Rectangle 12"/>
          <p:cNvSpPr/>
          <p:nvPr/>
        </p:nvSpPr>
        <p:spPr>
          <a:xfrm>
            <a:off x="2794395" y="5875694"/>
            <a:ext cx="1129216" cy="349225"/>
          </a:xfrm>
          <a:prstGeom prst="roundRect">
            <a:avLst/>
          </a:prstGeom>
          <a:noFill/>
          <a:ln w="254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2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49" y="-132518"/>
            <a:ext cx="11644439" cy="1325563"/>
          </a:xfrm>
        </p:spPr>
        <p:txBody>
          <a:bodyPr>
            <a:normAutofit/>
          </a:bodyPr>
          <a:lstStyle/>
          <a:p>
            <a:r>
              <a:rPr lang="en-US" sz="4000" dirty="0"/>
              <a:t>Editing Approval Workflows with ’Group Approver’</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485649" y="1001271"/>
            <a:ext cx="10389208"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latin typeface="+mn-lt"/>
              </a:rPr>
              <a:t>To change a group’s existing ‘group approver’ or to add a new group approver, go to </a:t>
            </a:r>
            <a:r>
              <a:rPr lang="en-US" sz="1800" b="1" dirty="0">
                <a:solidFill>
                  <a:schemeClr val="accent3"/>
                </a:solidFill>
                <a:latin typeface="+mn-lt"/>
              </a:rPr>
              <a:t>Buying policies &amp; approvals </a:t>
            </a:r>
            <a:r>
              <a:rPr lang="en-US" sz="1800" dirty="0">
                <a:solidFill>
                  <a:schemeClr val="tx1"/>
                </a:solidFill>
                <a:latin typeface="+mn-lt"/>
              </a:rPr>
              <a:t>(under Business </a:t>
            </a:r>
            <a:r>
              <a:rPr lang="en-US" sz="1800">
                <a:solidFill>
                  <a:schemeClr val="tx1"/>
                </a:solidFill>
                <a:latin typeface="+mn-lt"/>
              </a:rPr>
              <a:t>Settings). </a:t>
            </a:r>
            <a:r>
              <a:rPr lang="en-US" sz="1800" dirty="0">
                <a:solidFill>
                  <a:schemeClr val="tx1"/>
                </a:solidFill>
                <a:latin typeface="+mn-lt"/>
              </a:rPr>
              <a:t>Then navigate to the group you want to edit using the drop down menu. From that group’s page you can edit that specific group’s ‘group approver’. </a:t>
            </a:r>
          </a:p>
        </p:txBody>
      </p:sp>
      <p:pic>
        <p:nvPicPr>
          <p:cNvPr id="14" name="Picture 13"/>
          <p:cNvPicPr>
            <a:picLocks noChangeAspect="1"/>
          </p:cNvPicPr>
          <p:nvPr/>
        </p:nvPicPr>
        <p:blipFill>
          <a:blip r:embed="rId2"/>
          <a:stretch>
            <a:fillRect/>
          </a:stretch>
        </p:blipFill>
        <p:spPr>
          <a:xfrm>
            <a:off x="801900" y="2085928"/>
            <a:ext cx="6870332" cy="2069648"/>
          </a:xfrm>
          <a:prstGeom prst="rect">
            <a:avLst/>
          </a:prstGeom>
          <a:ln w="9525">
            <a:solidFill>
              <a:schemeClr val="bg1">
                <a:lumMod val="7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3"/>
          <a:stretch>
            <a:fillRect/>
          </a:stretch>
        </p:blipFill>
        <p:spPr>
          <a:xfrm>
            <a:off x="6880221" y="3320890"/>
            <a:ext cx="3994636" cy="2925388"/>
          </a:xfrm>
          <a:prstGeom prst="rect">
            <a:avLst/>
          </a:prstGeom>
          <a:ln w="9525">
            <a:solidFill>
              <a:schemeClr val="bg1">
                <a:lumMod val="75000"/>
              </a:schemeClr>
            </a:solidFill>
          </a:ln>
          <a:effectLst>
            <a:outerShdw blurRad="50800" dist="38100" dir="2700000" algn="tl" rotWithShape="0">
              <a:prstClr val="black">
                <a:alpha val="40000"/>
              </a:prstClr>
            </a:outerShdw>
          </a:effectLst>
        </p:spPr>
      </p:pic>
      <p:sp>
        <p:nvSpPr>
          <p:cNvPr id="3" name="Rectangle 2"/>
          <p:cNvSpPr/>
          <p:nvPr/>
        </p:nvSpPr>
        <p:spPr>
          <a:xfrm>
            <a:off x="8083704" y="3472842"/>
            <a:ext cx="1647864" cy="21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98979" y="2185954"/>
            <a:ext cx="1530417" cy="20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83704" y="4155576"/>
            <a:ext cx="1222408" cy="1968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26334" y="4263697"/>
            <a:ext cx="986385" cy="211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107905" y="3396801"/>
            <a:ext cx="1708345" cy="289719"/>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66582" y="3374905"/>
            <a:ext cx="2300438"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Company Name</a:t>
            </a:r>
          </a:p>
        </p:txBody>
      </p:sp>
      <p:sp>
        <p:nvSpPr>
          <p:cNvPr id="25" name="TextBox 24"/>
          <p:cNvSpPr txBox="1"/>
          <p:nvPr/>
        </p:nvSpPr>
        <p:spPr>
          <a:xfrm>
            <a:off x="8083704" y="4109808"/>
            <a:ext cx="2300438"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Group 1</a:t>
            </a:r>
          </a:p>
        </p:txBody>
      </p:sp>
      <p:sp>
        <p:nvSpPr>
          <p:cNvPr id="26" name="TextBox 25"/>
          <p:cNvSpPr txBox="1"/>
          <p:nvPr/>
        </p:nvSpPr>
        <p:spPr>
          <a:xfrm>
            <a:off x="8095274" y="4474929"/>
            <a:ext cx="2300438"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Group 2</a:t>
            </a:r>
          </a:p>
        </p:txBody>
      </p:sp>
    </p:spTree>
    <p:extLst>
      <p:ext uri="{BB962C8B-B14F-4D97-AF65-F5344CB8AC3E}">
        <p14:creationId xmlns:p14="http://schemas.microsoft.com/office/powerpoint/2010/main" val="3180817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Approving Orders</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Any time an order is routed to you for approval, you will get an email notifying you of the request. Purchase requests can be approved directly from the email or by navigating to </a:t>
            </a:r>
            <a:r>
              <a:rPr lang="en-US" sz="1800" b="1" dirty="0">
                <a:solidFill>
                  <a:schemeClr val="accent3"/>
                </a:solidFill>
                <a:latin typeface="+mn-lt"/>
              </a:rPr>
              <a:t>Approve Orders </a:t>
            </a:r>
            <a:r>
              <a:rPr lang="en-US" sz="1800" dirty="0">
                <a:solidFill>
                  <a:schemeClr val="accent3"/>
                </a:solidFill>
                <a:latin typeface="+mn-lt"/>
              </a:rPr>
              <a:t>in the top right drop down of your account. </a:t>
            </a:r>
          </a:p>
          <a:p>
            <a:endParaRPr lang="en-US" dirty="0">
              <a:solidFill>
                <a:schemeClr val="accent3"/>
              </a:solidFill>
              <a:latin typeface="+mn-lt"/>
            </a:endParaRPr>
          </a:p>
        </p:txBody>
      </p:sp>
      <p:pic>
        <p:nvPicPr>
          <p:cNvPr id="14" name="Picture 13"/>
          <p:cNvPicPr>
            <a:picLocks noChangeAspect="1"/>
          </p:cNvPicPr>
          <p:nvPr/>
        </p:nvPicPr>
        <p:blipFill rotWithShape="1">
          <a:blip r:embed="rId2"/>
          <a:srcRect b="60178"/>
          <a:stretch/>
        </p:blipFill>
        <p:spPr>
          <a:xfrm>
            <a:off x="979302" y="2043159"/>
            <a:ext cx="4498306" cy="1966719"/>
          </a:xfrm>
          <a:prstGeom prst="rect">
            <a:avLst/>
          </a:prstGeom>
          <a:ln w="9525" cap="sq">
            <a:solidFill>
              <a:schemeClr val="bg1">
                <a:lumMod val="75000"/>
              </a:schemeClr>
            </a:solidFill>
            <a:prstDash val="solid"/>
            <a:miter lim="800000"/>
          </a:ln>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3"/>
          <a:stretch>
            <a:fillRect/>
          </a:stretch>
        </p:blipFill>
        <p:spPr>
          <a:xfrm>
            <a:off x="746510" y="4087980"/>
            <a:ext cx="5658890" cy="1667510"/>
          </a:xfrm>
          <a:prstGeom prst="rect">
            <a:avLst/>
          </a:prstGeom>
          <a:ln w="9525" cap="sq">
            <a:solidFill>
              <a:schemeClr val="bg1">
                <a:lumMod val="75000"/>
              </a:schemeClr>
            </a:solidFill>
            <a:prstDash val="solid"/>
            <a:miter lim="800000"/>
          </a:ln>
          <a:effectLst>
            <a:outerShdw blurRad="50800" dist="38100" dir="2700000" algn="tl" rotWithShape="0">
              <a:prstClr val="black">
                <a:alpha val="40000"/>
              </a:prstClr>
            </a:outerShdw>
          </a:effectLst>
        </p:spPr>
      </p:pic>
      <p:sp>
        <p:nvSpPr>
          <p:cNvPr id="18" name="Rectangle 17"/>
          <p:cNvSpPr/>
          <p:nvPr/>
        </p:nvSpPr>
        <p:spPr>
          <a:xfrm>
            <a:off x="6322133" y="2004175"/>
            <a:ext cx="5002514" cy="4352153"/>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Once a purchase is submitted for approval, the order is held for 7 days. Approval requests that take longer than 7 days will be rejected</a:t>
            </a: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If you have multiple orders awaiting approval, you have the option to approve or reject them in bulk</a:t>
            </a:r>
          </a:p>
          <a:p>
            <a:pPr marL="1200150" lvl="2"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Any time you reject an order, you can send comments back to the requisitioner explaining why the order was rejected</a:t>
            </a:r>
          </a:p>
          <a:p>
            <a:pPr marL="1200150" lvl="2"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When an order is approved, an order confirmation email is sent to the requisitioner letting them know that their order was approved and is now being processed by Amazon</a:t>
            </a:r>
          </a:p>
          <a:p>
            <a:pPr marL="285750" indent="-285750">
              <a:lnSpc>
                <a:spcPct val="107000"/>
              </a:lnSpc>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p:txBody>
      </p:sp>
      <p:sp>
        <p:nvSpPr>
          <p:cNvPr id="9" name="Rounded Rectangle 8"/>
          <p:cNvSpPr/>
          <p:nvPr/>
        </p:nvSpPr>
        <p:spPr>
          <a:xfrm>
            <a:off x="2260600" y="3487142"/>
            <a:ext cx="1976120" cy="393978"/>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flipV="1">
            <a:off x="834008" y="4660262"/>
            <a:ext cx="345440" cy="93472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64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191E60-CAF2-42C7-AF19-6CA729755B6E}"/>
              </a:ext>
            </a:extLst>
          </p:cNvPr>
          <p:cNvPicPr>
            <a:picLocks noChangeAspect="1"/>
          </p:cNvPicPr>
          <p:nvPr/>
        </p:nvPicPr>
        <p:blipFill>
          <a:blip r:embed="rId2"/>
          <a:stretch>
            <a:fillRect/>
          </a:stretch>
        </p:blipFill>
        <p:spPr>
          <a:xfrm>
            <a:off x="171104" y="0"/>
            <a:ext cx="11849792" cy="6382138"/>
          </a:xfrm>
          <a:prstGeom prst="rect">
            <a:avLst/>
          </a:prstGeom>
        </p:spPr>
      </p:pic>
    </p:spTree>
    <p:extLst>
      <p:ext uri="{BB962C8B-B14F-4D97-AF65-F5344CB8AC3E}">
        <p14:creationId xmlns:p14="http://schemas.microsoft.com/office/powerpoint/2010/main" val="1182940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9550" y="3862082"/>
            <a:ext cx="7432675" cy="747712"/>
          </a:xfrm>
        </p:spPr>
        <p:txBody>
          <a:bodyPr>
            <a:normAutofit/>
          </a:bodyPr>
          <a:lstStyle/>
          <a:p>
            <a:r>
              <a:rPr lang="en-US" dirty="0"/>
              <a:t>Business Analytics &amp; Spend Visibility</a:t>
            </a:r>
          </a:p>
        </p:txBody>
      </p:sp>
    </p:spTree>
    <p:extLst>
      <p:ext uri="{BB962C8B-B14F-4D97-AF65-F5344CB8AC3E}">
        <p14:creationId xmlns:p14="http://schemas.microsoft.com/office/powerpoint/2010/main" val="2684938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380" y="0"/>
            <a:ext cx="11644439" cy="1325563"/>
          </a:xfrm>
        </p:spPr>
        <p:txBody>
          <a:bodyPr/>
          <a:lstStyle/>
          <a:p>
            <a:r>
              <a:rPr lang="en-US" dirty="0"/>
              <a:t>Amazon Business Analytics</a:t>
            </a:r>
          </a:p>
        </p:txBody>
      </p:sp>
      <p:sp>
        <p:nvSpPr>
          <p:cNvPr id="4" name="Rectangle 3"/>
          <p:cNvSpPr/>
          <p:nvPr/>
        </p:nvSpPr>
        <p:spPr>
          <a:xfrm>
            <a:off x="571030" y="1702929"/>
            <a:ext cx="2796473" cy="4307013"/>
          </a:xfrm>
          <a:prstGeom prst="rect">
            <a:avLst/>
          </a:prstGeom>
        </p:spPr>
        <p:txBody>
          <a:bodyPr wrap="square">
            <a:spAutoFit/>
          </a:bodyPr>
          <a:lstStyle/>
          <a:p>
            <a:pPr lvl="0">
              <a:spcAft>
                <a:spcPts val="600"/>
              </a:spcAft>
            </a:pPr>
            <a:r>
              <a:rPr lang="en-US" sz="1600" b="1" dirty="0">
                <a:solidFill>
                  <a:schemeClr val="accent3"/>
                </a:solidFill>
                <a:ea typeface="Amazon Ember" panose="020B0603020204020204" pitchFamily="34" charset="0"/>
                <a:cs typeface="Amazon Ember" panose="020B0603020204020204" pitchFamily="34" charset="0"/>
              </a:rPr>
              <a:t>Amazon Business Analytics provides the ability to: </a:t>
            </a: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Aggregate purchases to compare and track spend over time</a:t>
            </a: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Monitor and track 60+ data fields including customer info, shipment info, payment info, and seller info </a:t>
            </a: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Customize and save report templates to meet business needs</a:t>
            </a: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Download CSV files to analyze your data in excel</a:t>
            </a:r>
          </a:p>
        </p:txBody>
      </p:sp>
      <p:pic>
        <p:nvPicPr>
          <p:cNvPr id="5" name="Picture 4">
            <a:extLst>
              <a:ext uri="{FF2B5EF4-FFF2-40B4-BE49-F238E27FC236}">
                <a16:creationId xmlns:a16="http://schemas.microsoft.com/office/drawing/2014/main" id="{63679A35-AB3A-47F4-B2F0-12E6AC3433F6}"/>
              </a:ext>
            </a:extLst>
          </p:cNvPr>
          <p:cNvPicPr>
            <a:picLocks noChangeAspect="1"/>
          </p:cNvPicPr>
          <p:nvPr/>
        </p:nvPicPr>
        <p:blipFill>
          <a:blip r:embed="rId3"/>
          <a:stretch>
            <a:fillRect/>
          </a:stretch>
        </p:blipFill>
        <p:spPr>
          <a:xfrm>
            <a:off x="3977074" y="1804494"/>
            <a:ext cx="7455370" cy="3353288"/>
          </a:xfrm>
          <a:prstGeom prst="rect">
            <a:avLst/>
          </a:prstGeom>
          <a:ln>
            <a:solidFill>
              <a:schemeClr val="accent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99E40B46-B7A8-4A72-A390-A5DFCBBC6661}"/>
              </a:ext>
            </a:extLst>
          </p:cNvPr>
          <p:cNvSpPr/>
          <p:nvPr/>
        </p:nvSpPr>
        <p:spPr>
          <a:xfrm>
            <a:off x="4181863" y="6066112"/>
            <a:ext cx="4602542" cy="338554"/>
          </a:xfrm>
          <a:prstGeom prst="rect">
            <a:avLst/>
          </a:prstGeom>
        </p:spPr>
        <p:txBody>
          <a:bodyPr wrap="none">
            <a:spAutoFit/>
          </a:bodyPr>
          <a:lstStyle/>
          <a:p>
            <a:pPr marL="285750" lvl="0" indent="-285750">
              <a:buFont typeface="Arial" panose="020B0604020202020204" pitchFamily="34" charset="0"/>
              <a:buChar char="•"/>
              <a:defRPr/>
            </a:pPr>
            <a:r>
              <a:rPr lang="en-US" sz="1600" dirty="0">
                <a:solidFill>
                  <a:schemeClr val="accent3"/>
                </a:solidFill>
                <a:hlinkClick r:id="rId4">
                  <a:extLst>
                    <a:ext uri="{A12FA001-AC4F-418D-AE19-62706E023703}">
                      <ahyp:hlinkClr xmlns:ahyp="http://schemas.microsoft.com/office/drawing/2018/hyperlinkcolor" val="tx"/>
                    </a:ext>
                  </a:extLst>
                </a:hlinkClick>
              </a:rPr>
              <a:t>Amazon Business Analytics Glossary of Terms</a:t>
            </a:r>
            <a:r>
              <a:rPr lang="en-US" sz="1600" dirty="0">
                <a:solidFill>
                  <a:schemeClr val="accent3"/>
                </a:solidFill>
              </a:rPr>
              <a:t> </a:t>
            </a:r>
          </a:p>
        </p:txBody>
      </p:sp>
      <p:sp>
        <p:nvSpPr>
          <p:cNvPr id="8" name="Rectangle 7">
            <a:extLst>
              <a:ext uri="{FF2B5EF4-FFF2-40B4-BE49-F238E27FC236}">
                <a16:creationId xmlns:a16="http://schemas.microsoft.com/office/drawing/2014/main" id="{D25FA0EC-9F87-41B2-9E6D-6548EBAA7C7B}"/>
              </a:ext>
            </a:extLst>
          </p:cNvPr>
          <p:cNvSpPr/>
          <p:nvPr/>
        </p:nvSpPr>
        <p:spPr>
          <a:xfrm>
            <a:off x="4181863" y="5719524"/>
            <a:ext cx="6819512" cy="338554"/>
          </a:xfrm>
          <a:prstGeom prst="rect">
            <a:avLst/>
          </a:prstGeom>
        </p:spPr>
        <p:txBody>
          <a:bodyPr wrap="square">
            <a:spAutoFit/>
          </a:bodyPr>
          <a:lstStyle/>
          <a:p>
            <a:pPr marL="285750" lvl="0" indent="-285750">
              <a:buFont typeface="Arial" panose="020B0604020202020204" pitchFamily="34" charset="0"/>
              <a:buChar char="•"/>
              <a:defRPr/>
            </a:pPr>
            <a:r>
              <a:rPr lang="en-US" sz="160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hlinkClick r:id="rId5">
                  <a:extLst>
                    <a:ext uri="{A12FA001-AC4F-418D-AE19-62706E023703}">
                      <ahyp:hlinkClr xmlns:ahyp="http://schemas.microsoft.com/office/drawing/2018/hyperlinkcolor" val="tx"/>
                    </a:ext>
                  </a:extLst>
                </a:hlinkClick>
              </a:rPr>
              <a:t>Download order documentation and invoices from Business Analytics </a:t>
            </a:r>
            <a:endParaRPr lang="en-US" sz="160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 name="TextBox 2">
            <a:extLst>
              <a:ext uri="{FF2B5EF4-FFF2-40B4-BE49-F238E27FC236}">
                <a16:creationId xmlns:a16="http://schemas.microsoft.com/office/drawing/2014/main" id="{06D35E93-8DB1-408C-8D4F-90BD1FD6E6C8}"/>
              </a:ext>
            </a:extLst>
          </p:cNvPr>
          <p:cNvSpPr txBox="1"/>
          <p:nvPr/>
        </p:nvSpPr>
        <p:spPr>
          <a:xfrm>
            <a:off x="571030" y="1035327"/>
            <a:ext cx="11544300" cy="369332"/>
          </a:xfrm>
          <a:prstGeom prst="rect">
            <a:avLst/>
          </a:prstGeom>
          <a:noFill/>
        </p:spPr>
        <p:txBody>
          <a:bodyPr wrap="square" rtlCol="0">
            <a:spAutoFit/>
          </a:bodyPr>
          <a:lstStyle/>
          <a:p>
            <a:r>
              <a:rPr lang="en-US" dirty="0">
                <a:solidFill>
                  <a:schemeClr val="accent3"/>
                </a:solidFill>
              </a:rPr>
              <a:t>Business Analytics offers eight default reporting options to choose from depending on your reporting needs. </a:t>
            </a:r>
          </a:p>
        </p:txBody>
      </p:sp>
      <p:sp>
        <p:nvSpPr>
          <p:cNvPr id="9" name="TextBox 8">
            <a:extLst>
              <a:ext uri="{FF2B5EF4-FFF2-40B4-BE49-F238E27FC236}">
                <a16:creationId xmlns:a16="http://schemas.microsoft.com/office/drawing/2014/main" id="{3AA17C72-22FB-428E-9FD6-E7BCCBDC523C}"/>
              </a:ext>
            </a:extLst>
          </p:cNvPr>
          <p:cNvSpPr txBox="1"/>
          <p:nvPr/>
        </p:nvSpPr>
        <p:spPr>
          <a:xfrm>
            <a:off x="4353424" y="5370414"/>
            <a:ext cx="2924175" cy="369332"/>
          </a:xfrm>
          <a:prstGeom prst="rect">
            <a:avLst/>
          </a:prstGeom>
          <a:noFill/>
        </p:spPr>
        <p:txBody>
          <a:bodyPr wrap="square" rtlCol="0">
            <a:spAutoFit/>
          </a:bodyPr>
          <a:lstStyle/>
          <a:p>
            <a:r>
              <a:rPr lang="en-US" b="1" dirty="0"/>
              <a:t>Resources:</a:t>
            </a:r>
          </a:p>
        </p:txBody>
      </p:sp>
    </p:spTree>
    <p:extLst>
      <p:ext uri="{BB962C8B-B14F-4D97-AF65-F5344CB8AC3E}">
        <p14:creationId xmlns:p14="http://schemas.microsoft.com/office/powerpoint/2010/main" val="1795575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Your Orders </a:t>
            </a:r>
          </a:p>
        </p:txBody>
      </p:sp>
    </p:spTree>
    <p:extLst>
      <p:ext uri="{BB962C8B-B14F-4D97-AF65-F5344CB8AC3E}">
        <p14:creationId xmlns:p14="http://schemas.microsoft.com/office/powerpoint/2010/main" val="1163187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7405" y="2046967"/>
            <a:ext cx="5827563" cy="326417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829778" y="83823"/>
            <a:ext cx="11644439" cy="1325563"/>
          </a:xfrm>
        </p:spPr>
        <p:txBody>
          <a:bodyPr/>
          <a:lstStyle/>
          <a:p>
            <a:r>
              <a:rPr lang="en-US" dirty="0"/>
              <a:t>Your Orders</a:t>
            </a:r>
          </a:p>
        </p:txBody>
      </p:sp>
      <p:sp>
        <p:nvSpPr>
          <p:cNvPr id="8"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598274"/>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This section of the account provides additional detail regarding the status of all orders that have been placed within the Business Account.  You will also use this page to </a:t>
            </a:r>
            <a:r>
              <a:rPr lang="en-US" sz="1800" b="1" u="sng" dirty="0">
                <a:solidFill>
                  <a:schemeClr val="accent3"/>
                </a:solidFill>
                <a:latin typeface="+mn-lt"/>
              </a:rPr>
              <a:t>Return of Replace Items </a:t>
            </a:r>
            <a:r>
              <a:rPr lang="en-US" sz="1800" dirty="0">
                <a:solidFill>
                  <a:schemeClr val="accent3"/>
                </a:solidFill>
                <a:latin typeface="+mn-lt"/>
              </a:rPr>
              <a:t>on behalf of your buyers</a:t>
            </a:r>
          </a:p>
          <a:p>
            <a:endParaRPr lang="en-US" sz="1800" dirty="0">
              <a:solidFill>
                <a:schemeClr val="accent3"/>
              </a:solidFill>
              <a:latin typeface="+mn-lt"/>
            </a:endParaRPr>
          </a:p>
          <a:p>
            <a:endParaRPr lang="en-US" sz="1800" b="1" dirty="0">
              <a:solidFill>
                <a:schemeClr val="accent3"/>
              </a:solidFill>
              <a:latin typeface="+mn-lt"/>
            </a:endParaRPr>
          </a:p>
        </p:txBody>
      </p:sp>
      <p:sp>
        <p:nvSpPr>
          <p:cNvPr id="12" name="Rectangle 11"/>
          <p:cNvSpPr/>
          <p:nvPr/>
        </p:nvSpPr>
        <p:spPr>
          <a:xfrm>
            <a:off x="7179624" y="2358475"/>
            <a:ext cx="3776656" cy="830997"/>
          </a:xfrm>
          <a:prstGeom prst="rect">
            <a:avLst/>
          </a:prstGeom>
        </p:spPr>
        <p:txBody>
          <a:bodyPr wrap="square">
            <a:spAutoFit/>
          </a:bodyPr>
          <a:lstStyle/>
          <a:p>
            <a:pPr marL="227013" defTabSz="914354"/>
            <a:r>
              <a:rPr lang="en-US" sz="1600" dirty="0">
                <a:ea typeface="Amazon Ember" panose="02000000000000000000" pitchFamily="2" charset="0"/>
              </a:rPr>
              <a:t>As an Admin </a:t>
            </a:r>
            <a:r>
              <a:rPr lang="en-US" sz="1600" b="1" u="sng" dirty="0">
                <a:solidFill>
                  <a:schemeClr val="accent3"/>
                </a:solidFill>
                <a:ea typeface="Amazon Ember" panose="02000000000000000000" pitchFamily="2" charset="0"/>
              </a:rPr>
              <a:t>ensure you select “view all orders” </a:t>
            </a:r>
            <a:r>
              <a:rPr lang="en-US" sz="1600" dirty="0">
                <a:ea typeface="Amazon Ember" panose="02000000000000000000" pitchFamily="2" charset="0"/>
              </a:rPr>
              <a:t>to see every order in the account</a:t>
            </a:r>
          </a:p>
        </p:txBody>
      </p:sp>
      <p:pic>
        <p:nvPicPr>
          <p:cNvPr id="4" name="Picture 3"/>
          <p:cNvPicPr>
            <a:picLocks noChangeAspect="1"/>
          </p:cNvPicPr>
          <p:nvPr/>
        </p:nvPicPr>
        <p:blipFill>
          <a:blip r:embed="rId3"/>
          <a:stretch>
            <a:fillRect/>
          </a:stretch>
        </p:blipFill>
        <p:spPr>
          <a:xfrm>
            <a:off x="5154422" y="3470719"/>
            <a:ext cx="1516600" cy="311143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6516878" y="3969162"/>
            <a:ext cx="2400300" cy="211455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6607365" y="4128837"/>
            <a:ext cx="2219325" cy="419100"/>
          </a:xfrm>
          <a:prstGeom prst="rect">
            <a:avLst/>
          </a:prstGeom>
        </p:spPr>
      </p:pic>
      <p:sp>
        <p:nvSpPr>
          <p:cNvPr id="9" name="Rounded Rectangle 7">
            <a:extLst>
              <a:ext uri="{FF2B5EF4-FFF2-40B4-BE49-F238E27FC236}">
                <a16:creationId xmlns:a16="http://schemas.microsoft.com/office/drawing/2014/main" id="{225FC4E7-F9BB-4F9A-9C16-8D15244A2A55}"/>
              </a:ext>
            </a:extLst>
          </p:cNvPr>
          <p:cNvSpPr/>
          <p:nvPr/>
        </p:nvSpPr>
        <p:spPr>
          <a:xfrm>
            <a:off x="1035050" y="2909971"/>
            <a:ext cx="1123950" cy="221465"/>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6">
            <a:extLst>
              <a:ext uri="{FF2B5EF4-FFF2-40B4-BE49-F238E27FC236}">
                <a16:creationId xmlns:a16="http://schemas.microsoft.com/office/drawing/2014/main" id="{51F35C5A-6052-4F8C-B6A0-D8B5329F8A26}"/>
              </a:ext>
            </a:extLst>
          </p:cNvPr>
          <p:cNvSpPr/>
          <p:nvPr/>
        </p:nvSpPr>
        <p:spPr>
          <a:xfrm>
            <a:off x="6647656" y="4967288"/>
            <a:ext cx="2088357" cy="28604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553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Business Customer Support</a:t>
            </a:r>
          </a:p>
          <a:p>
            <a:endParaRPr lang="en-US" dirty="0"/>
          </a:p>
        </p:txBody>
      </p:sp>
    </p:spTree>
    <p:extLst>
      <p:ext uri="{BB962C8B-B14F-4D97-AF65-F5344CB8AC3E}">
        <p14:creationId xmlns:p14="http://schemas.microsoft.com/office/powerpoint/2010/main" val="4329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D57F7B-EA10-4FA0-BBCE-166B0D466AB6}"/>
              </a:ext>
            </a:extLst>
          </p:cNvPr>
          <p:cNvSpPr txBox="1"/>
          <p:nvPr/>
        </p:nvSpPr>
        <p:spPr>
          <a:xfrm>
            <a:off x="6815579" y="1784338"/>
            <a:ext cx="5165890" cy="2031325"/>
          </a:xfrm>
          <a:prstGeom prst="rect">
            <a:avLst/>
          </a:prstGeom>
          <a:noFill/>
        </p:spPr>
        <p:txBody>
          <a:bodyPr wrap="square" rtlCol="0">
            <a:spAutoFit/>
          </a:bodyPr>
          <a:lstStyle/>
          <a:p>
            <a:r>
              <a:rPr lang="en-US" dirty="0">
                <a:solidFill>
                  <a:schemeClr val="accent3"/>
                </a:solidFill>
              </a:rPr>
              <a:t>Account Notes:</a:t>
            </a:r>
          </a:p>
          <a:p>
            <a:pPr marL="285750" indent="-285750">
              <a:buFont typeface="Arial" panose="020B0604020202020204" pitchFamily="34" charset="0"/>
              <a:buChar char="•"/>
            </a:pPr>
            <a:r>
              <a:rPr lang="en-US" b="1" u="sng" dirty="0"/>
              <a:t>Payments:</a:t>
            </a:r>
            <a:r>
              <a:rPr lang="en-US" dirty="0"/>
              <a:t> </a:t>
            </a:r>
            <a:r>
              <a:rPr lang="en-US" dirty="0" err="1"/>
              <a:t>PBI</a:t>
            </a:r>
            <a:r>
              <a:rPr lang="en-US" dirty="0"/>
              <a:t> (Shared)</a:t>
            </a:r>
          </a:p>
          <a:p>
            <a:pPr marL="285750" indent="-285750">
              <a:buFont typeface="Arial" panose="020B0604020202020204" pitchFamily="34" charset="0"/>
              <a:buChar char="•"/>
            </a:pPr>
            <a:r>
              <a:rPr lang="en-US" b="1" u="sng" dirty="0"/>
              <a:t>Shipping:</a:t>
            </a:r>
            <a:r>
              <a:rPr lang="en-US" dirty="0"/>
              <a:t> (Shared)</a:t>
            </a:r>
          </a:p>
          <a:p>
            <a:pPr marL="285750" indent="-285750">
              <a:buFont typeface="Arial" panose="020B0604020202020204" pitchFamily="34" charset="0"/>
              <a:buChar char="•"/>
            </a:pPr>
            <a:r>
              <a:rPr lang="en-US" b="1" u="sng" dirty="0"/>
              <a:t>Legal Entities Structure:</a:t>
            </a:r>
            <a:r>
              <a:rPr lang="en-US" b="1" dirty="0"/>
              <a:t> </a:t>
            </a:r>
            <a:r>
              <a:rPr lang="en-US" dirty="0"/>
              <a:t>Divided by School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DAFCF4E0-3600-4433-B5D3-E64EEC16FA72}"/>
              </a:ext>
            </a:extLst>
          </p:cNvPr>
          <p:cNvSpPr>
            <a:spLocks noGrp="1"/>
          </p:cNvSpPr>
          <p:nvPr>
            <p:ph type="title"/>
          </p:nvPr>
        </p:nvSpPr>
        <p:spPr>
          <a:xfrm>
            <a:off x="210531" y="187753"/>
            <a:ext cx="10515600" cy="823484"/>
          </a:xfrm>
        </p:spPr>
        <p:txBody>
          <a:bodyPr/>
          <a:lstStyle/>
          <a:p>
            <a:r>
              <a:rPr lang="en-US" dirty="0"/>
              <a:t>Your Account Structure:</a:t>
            </a:r>
          </a:p>
        </p:txBody>
      </p:sp>
      <p:sp>
        <p:nvSpPr>
          <p:cNvPr id="25" name="Rectangle: Rounded Corners 24">
            <a:extLst>
              <a:ext uri="{FF2B5EF4-FFF2-40B4-BE49-F238E27FC236}">
                <a16:creationId xmlns:a16="http://schemas.microsoft.com/office/drawing/2014/main" id="{191888FF-BCEB-4897-82C1-A63B79689A5C}"/>
              </a:ext>
            </a:extLst>
          </p:cNvPr>
          <p:cNvSpPr/>
          <p:nvPr/>
        </p:nvSpPr>
        <p:spPr>
          <a:xfrm>
            <a:off x="1239580" y="1011237"/>
            <a:ext cx="5149644" cy="5354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lgo_ab_triton">
            <a:extLst>
              <a:ext uri="{FF2B5EF4-FFF2-40B4-BE49-F238E27FC236}">
                <a16:creationId xmlns:a16="http://schemas.microsoft.com/office/drawing/2014/main" id="{71F740A5-1425-40B2-AD9C-A311791A56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1669" y="966654"/>
            <a:ext cx="2478088" cy="752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8" name="Content Placeholder 3">
            <a:extLst>
              <a:ext uri="{FF2B5EF4-FFF2-40B4-BE49-F238E27FC236}">
                <a16:creationId xmlns:a16="http://schemas.microsoft.com/office/drawing/2014/main" id="{81EE75D2-42B5-4A46-A7F5-6E7D3B8943E0}"/>
              </a:ext>
            </a:extLst>
          </p:cNvPr>
          <p:cNvGraphicFramePr>
            <a:graphicFrameLocks/>
          </p:cNvGraphicFramePr>
          <p:nvPr>
            <p:extLst>
              <p:ext uri="{D42A27DB-BD31-4B8C-83A1-F6EECF244321}">
                <p14:modId xmlns:p14="http://schemas.microsoft.com/office/powerpoint/2010/main" val="556507369"/>
              </p:ext>
            </p:extLst>
          </p:nvPr>
        </p:nvGraphicFramePr>
        <p:xfrm>
          <a:off x="415891" y="1730704"/>
          <a:ext cx="6396280" cy="4330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6525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47" y="0"/>
            <a:ext cx="11644439" cy="1325563"/>
          </a:xfrm>
        </p:spPr>
        <p:txBody>
          <a:bodyPr/>
          <a:lstStyle/>
          <a:p>
            <a:r>
              <a:rPr lang="en-US" dirty="0"/>
              <a:t>Business Customer Support</a:t>
            </a:r>
          </a:p>
        </p:txBody>
      </p:sp>
      <p:sp>
        <p:nvSpPr>
          <p:cNvPr id="9" name="Text Placeholder 2">
            <a:extLst>
              <a:ext uri="{FF2B5EF4-FFF2-40B4-BE49-F238E27FC236}">
                <a16:creationId xmlns:a16="http://schemas.microsoft.com/office/drawing/2014/main" id="{0BB5612F-6A99-F843-83BF-B387B1C93B3A}"/>
              </a:ext>
            </a:extLst>
          </p:cNvPr>
          <p:cNvSpPr txBox="1">
            <a:spLocks/>
          </p:cNvSpPr>
          <p:nvPr/>
        </p:nvSpPr>
        <p:spPr>
          <a:xfrm>
            <a:off x="829778" y="1078278"/>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Dedicated U.S. based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3"/>
              </a:rPr>
              <a:t>Business Customer Support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can be reached a number of ways including email, chat and phone. </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Not sure what you’re looking for? Learn more about the features and benefits on Amazon Business </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4"/>
              </a:rPr>
              <a:t>HERE</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pic>
        <p:nvPicPr>
          <p:cNvPr id="10" name="Picture 9"/>
          <p:cNvPicPr>
            <a:picLocks noChangeAspect="1"/>
          </p:cNvPicPr>
          <p:nvPr/>
        </p:nvPicPr>
        <p:blipFill>
          <a:blip r:embed="rId5"/>
          <a:stretch>
            <a:fillRect/>
          </a:stretch>
        </p:blipFill>
        <p:spPr>
          <a:xfrm>
            <a:off x="2436434" y="2122567"/>
            <a:ext cx="6524686" cy="4302326"/>
          </a:xfrm>
          <a:prstGeom prst="rect">
            <a:avLst/>
          </a:prstGeom>
          <a:ln w="9525" cap="sq">
            <a:solidFill>
              <a:schemeClr val="bg1">
                <a:lumMod val="75000"/>
              </a:schemeClr>
            </a:solidFill>
            <a:prstDash val="solid"/>
            <a:miter lim="800000"/>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stretch>
            <a:fillRect/>
          </a:stretch>
        </p:blipFill>
        <p:spPr>
          <a:xfrm>
            <a:off x="8660222" y="2583026"/>
            <a:ext cx="2009775" cy="523875"/>
          </a:xfrm>
          <a:prstGeom prst="rect">
            <a:avLst/>
          </a:prstGeom>
          <a:ln w="9525" cap="sq">
            <a:solidFill>
              <a:schemeClr val="bg1">
                <a:lumMod val="75000"/>
              </a:schemeClr>
            </a:solidFill>
            <a:prstDash val="solid"/>
            <a:miter lim="800000"/>
          </a:ln>
          <a:effectLst>
            <a:outerShdw blurRad="50800" dist="38100" dir="2700000" algn="tl" rotWithShape="0">
              <a:prstClr val="black">
                <a:alpha val="40000"/>
              </a:prstClr>
            </a:outerShdw>
          </a:effectLst>
        </p:spPr>
      </p:pic>
      <p:sp>
        <p:nvSpPr>
          <p:cNvPr id="12" name="Rounded Rectangle 11"/>
          <p:cNvSpPr/>
          <p:nvPr/>
        </p:nvSpPr>
        <p:spPr>
          <a:xfrm>
            <a:off x="6214188" y="2159000"/>
            <a:ext cx="298579" cy="20955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762931" y="2679270"/>
            <a:ext cx="743338" cy="2940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038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Supplemental Documentation</a:t>
            </a:r>
          </a:p>
          <a:p>
            <a:endParaRPr lang="en-US" dirty="0"/>
          </a:p>
        </p:txBody>
      </p:sp>
    </p:spTree>
    <p:extLst>
      <p:ext uri="{BB962C8B-B14F-4D97-AF65-F5344CB8AC3E}">
        <p14:creationId xmlns:p14="http://schemas.microsoft.com/office/powerpoint/2010/main" val="2009523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A442-D325-4B1D-A2A9-CEF28261F9C9}"/>
              </a:ext>
            </a:extLst>
          </p:cNvPr>
          <p:cNvSpPr>
            <a:spLocks noGrp="1"/>
          </p:cNvSpPr>
          <p:nvPr>
            <p:ph type="title"/>
          </p:nvPr>
        </p:nvSpPr>
        <p:spPr/>
        <p:txBody>
          <a:bodyPr/>
          <a:lstStyle/>
          <a:p>
            <a:r>
              <a:rPr lang="en-US" dirty="0">
                <a:solidFill>
                  <a:schemeClr val="accent3"/>
                </a:solidFill>
              </a:rPr>
              <a:t>How To Guides and Helpful Videos</a:t>
            </a:r>
          </a:p>
        </p:txBody>
      </p:sp>
      <p:sp>
        <p:nvSpPr>
          <p:cNvPr id="4" name="Text Placeholder 3">
            <a:extLst>
              <a:ext uri="{FF2B5EF4-FFF2-40B4-BE49-F238E27FC236}">
                <a16:creationId xmlns:a16="http://schemas.microsoft.com/office/drawing/2014/main" id="{5A46D846-69C3-4704-B12E-559FB7512AF2}"/>
              </a:ext>
            </a:extLst>
          </p:cNvPr>
          <p:cNvSpPr>
            <a:spLocks noGrp="1"/>
          </p:cNvSpPr>
          <p:nvPr>
            <p:ph type="body" idx="1"/>
          </p:nvPr>
        </p:nvSpPr>
        <p:spPr>
          <a:xfrm>
            <a:off x="1722438" y="2208061"/>
            <a:ext cx="5157787" cy="823912"/>
          </a:xfrm>
        </p:spPr>
        <p:txBody>
          <a:bodyPr/>
          <a:lstStyle/>
          <a:p>
            <a:r>
              <a:rPr lang="en-US" dirty="0">
                <a:hlinkClick r:id="rId2"/>
              </a:rPr>
              <a:t>Self Service Resources</a:t>
            </a:r>
            <a:endParaRPr lang="en-US" dirty="0"/>
          </a:p>
        </p:txBody>
      </p:sp>
      <p:pic>
        <p:nvPicPr>
          <p:cNvPr id="1026" name="Picture 2" descr="Hero Gif">
            <a:extLst>
              <a:ext uri="{FF2B5EF4-FFF2-40B4-BE49-F238E27FC236}">
                <a16:creationId xmlns:a16="http://schemas.microsoft.com/office/drawing/2014/main" id="{D4946F62-9367-4399-B44C-C6CD3F2DBA9A}"/>
              </a:ext>
            </a:extLst>
          </p:cNvPr>
          <p:cNvPicPr>
            <a:picLocks noGrp="1" noChangeAspect="1" noChangeArrowheads="1" noCro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176961" y="3165964"/>
            <a:ext cx="4911096" cy="16370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55A0FB43-5EA5-467B-9874-F761E0A93774}"/>
              </a:ext>
            </a:extLst>
          </p:cNvPr>
          <p:cNvSpPr>
            <a:spLocks noGrp="1"/>
          </p:cNvSpPr>
          <p:nvPr>
            <p:ph type="body" sz="quarter" idx="3"/>
          </p:nvPr>
        </p:nvSpPr>
        <p:spPr>
          <a:xfrm>
            <a:off x="7399339" y="2610001"/>
            <a:ext cx="2401888" cy="421971"/>
          </a:xfrm>
        </p:spPr>
        <p:txBody>
          <a:bodyPr/>
          <a:lstStyle/>
          <a:p>
            <a:pPr algn="ctr"/>
            <a:r>
              <a:rPr lang="en-US" dirty="0">
                <a:hlinkClick r:id="rId4"/>
              </a:rPr>
              <a:t>Training Videos</a:t>
            </a:r>
            <a:endParaRPr lang="en-US" dirty="0"/>
          </a:p>
        </p:txBody>
      </p:sp>
      <p:pic>
        <p:nvPicPr>
          <p:cNvPr id="3" name="Content Placeholder 2">
            <a:extLst>
              <a:ext uri="{FF2B5EF4-FFF2-40B4-BE49-F238E27FC236}">
                <a16:creationId xmlns:a16="http://schemas.microsoft.com/office/drawing/2014/main" id="{6E327088-842C-4E19-8277-E1160A5B7129}"/>
              </a:ext>
            </a:extLst>
          </p:cNvPr>
          <p:cNvPicPr>
            <a:picLocks noGrp="1" noChangeAspect="1"/>
          </p:cNvPicPr>
          <p:nvPr>
            <p:ph sz="quarter" idx="4"/>
          </p:nvPr>
        </p:nvPicPr>
        <p:blipFill>
          <a:blip r:embed="rId5"/>
          <a:stretch>
            <a:fillRect/>
          </a:stretch>
        </p:blipFill>
        <p:spPr>
          <a:xfrm>
            <a:off x="857253" y="3165964"/>
            <a:ext cx="5157787" cy="1581759"/>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2D3439B9-E412-4C14-B023-E350834DE7B6}"/>
              </a:ext>
            </a:extLst>
          </p:cNvPr>
          <p:cNvSpPr/>
          <p:nvPr/>
        </p:nvSpPr>
        <p:spPr>
          <a:xfrm>
            <a:off x="415924" y="1958671"/>
            <a:ext cx="11445875" cy="3816349"/>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111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 y="0"/>
            <a:ext cx="11644439" cy="1325563"/>
          </a:xfrm>
        </p:spPr>
        <p:txBody>
          <a:bodyPr>
            <a:normAutofit/>
          </a:bodyPr>
          <a:lstStyle/>
          <a:p>
            <a:r>
              <a:rPr lang="en-US" sz="3600" dirty="0"/>
              <a:t>Common Amazon Business Support Questions </a:t>
            </a:r>
          </a:p>
        </p:txBody>
      </p:sp>
      <p:sp>
        <p:nvSpPr>
          <p:cNvPr id="3" name="Text Placeholder 2">
            <a:extLst>
              <a:ext uri="{FF2B5EF4-FFF2-40B4-BE49-F238E27FC236}">
                <a16:creationId xmlns:a16="http://schemas.microsoft.com/office/drawing/2014/main" id="{0BB5612F-6A99-F843-83BF-B387B1C93B3A}"/>
              </a:ext>
            </a:extLst>
          </p:cNvPr>
          <p:cNvSpPr txBox="1">
            <a:spLocks/>
          </p:cNvSpPr>
          <p:nvPr/>
        </p:nvSpPr>
        <p:spPr>
          <a:xfrm>
            <a:off x="287958" y="1066896"/>
            <a:ext cx="11247549"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Quick resolutions to frequently asked questions and contact information for a variety of support resources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1"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1" u="none" strike="noStrike" kern="1200" cap="none" spc="0" normalizeH="0" baseline="0" noProof="0" dirty="0">
              <a:ln>
                <a:noFill/>
              </a:ln>
              <a:solidFill>
                <a:srgbClr val="7FCCEC"/>
              </a:solidFill>
              <a:effectLst/>
              <a:uLnTx/>
              <a:uFillTx/>
              <a:latin typeface="+mn-lt"/>
              <a:ea typeface="Amazon Ember" panose="02000000000000000000" pitchFamily="2" charset="0"/>
              <a:cs typeface="+mn-cs"/>
            </a:endParaRPr>
          </a:p>
        </p:txBody>
      </p:sp>
      <p:sp>
        <p:nvSpPr>
          <p:cNvPr id="4" name="Rectangle 3"/>
          <p:cNvSpPr/>
          <p:nvPr/>
        </p:nvSpPr>
        <p:spPr>
          <a:xfrm>
            <a:off x="1991261" y="2357734"/>
            <a:ext cx="9735164" cy="2893100"/>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dirty="0">
                <a:ln>
                  <a:noFill/>
                </a:ln>
                <a:solidFill>
                  <a:srgbClr val="007CB6"/>
                </a:solidFill>
                <a:effectLst/>
                <a:uLnTx/>
                <a:uFillTx/>
                <a:ea typeface="Amazon Ember" panose="020B0603020204020204" pitchFamily="34" charset="0"/>
                <a:cs typeface="Amazon Ember" panose="020B0603020204020204" pitchFamily="34" charset="0"/>
              </a:rPr>
              <a:t>Contact Business Customer Support: </a:t>
            </a:r>
            <a:r>
              <a:rPr kumimoji="0" lang="en-US" sz="1600" b="1" i="0" strike="noStrike" kern="1200" cap="none" spc="0" normalizeH="0" baseline="0" noProof="0" dirty="0">
                <a:ln>
                  <a:noFill/>
                </a:ln>
                <a:solidFill>
                  <a:srgbClr val="474747"/>
                </a:solidFill>
                <a:effectLst/>
                <a:uLnTx/>
                <a:uFillTx/>
                <a:latin typeface="Amazon Ember" panose="020B0603020204020204" pitchFamily="34" charset="0"/>
                <a:ea typeface="Amazon Ember" panose="020B0603020204020204" pitchFamily="34" charset="0"/>
                <a:cs typeface="Amazon Ember" panose="020B0603020204020204" pitchFamily="34" charset="0"/>
                <a:hlinkClick r:id="rId2"/>
              </a:rPr>
              <a:t>CLICK HERE</a:t>
            </a:r>
            <a:endParaRPr kumimoji="0" lang="en-US" sz="1600" b="1" i="0" strike="noStrike" kern="1200" cap="none" spc="0" normalizeH="0" baseline="0" noProof="0" dirty="0">
              <a:ln>
                <a:noFill/>
              </a:ln>
              <a:solidFill>
                <a:srgbClr val="474747"/>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947"/>
                </a:solidFill>
                <a:effectLst/>
                <a:uLnTx/>
                <a:uFillTx/>
                <a:ea typeface="Amazon Ember" panose="02000000000000000000" pitchFamily="2" charset="0"/>
              </a:rPr>
              <a:t>Provides end users the option to call, email, or live chat. Please use this method of contact for anything relating to an order, transaction, charge, or shipment </a:t>
            </a:r>
          </a:p>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600" b="1" i="0" strike="noStrike" kern="1200" cap="none" spc="0" normalizeH="0" baseline="0" noProof="0" dirty="0">
                <a:ln>
                  <a:noFill/>
                </a:ln>
                <a:solidFill>
                  <a:srgbClr val="007CB6"/>
                </a:solidFill>
                <a:effectLst/>
                <a:uLnTx/>
                <a:uFillTx/>
                <a:ea typeface="Amazon Ember" panose="020B0603020204020204" pitchFamily="34" charset="0"/>
                <a:cs typeface="Amazon Ember" panose="020B0603020204020204" pitchFamily="34" charset="0"/>
              </a:rPr>
              <a:t>Cancel an Individual Prime Membership: </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947"/>
                </a:solidFill>
                <a:effectLst/>
                <a:uLnTx/>
                <a:uFillTx/>
                <a:ea typeface="Amazon Ember" panose="02000000000000000000" pitchFamily="2" charset="0"/>
                <a:cs typeface="Calibri Light" panose="020F0302020204030204" pitchFamily="34" charset="0"/>
              </a:rPr>
              <a:t>Your Account &gt; Manage My Prime Membership &gt; End Membership</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947"/>
                </a:solidFill>
                <a:effectLst/>
                <a:uLnTx/>
                <a:uFillTx/>
                <a:ea typeface="Amazon Ember" panose="02000000000000000000" pitchFamily="2" charset="0"/>
                <a:cs typeface="Calibri Light" panose="020F0302020204030204" pitchFamily="34" charset="0"/>
              </a:rPr>
              <a:t>The end user must follow the steps to receive a pro-rated refund</a:t>
            </a:r>
            <a:endParaRPr kumimoji="0" lang="en-US" sz="1600" b="1" i="0" u="sng" strike="noStrike" kern="1200" cap="none" spc="0" normalizeH="0" baseline="0" noProof="0" dirty="0">
              <a:ln>
                <a:noFill/>
              </a:ln>
              <a:solidFill>
                <a:srgbClr val="182947"/>
              </a:solidFill>
              <a:effectLst/>
              <a:uLnTx/>
              <a:uFillTx/>
              <a:ea typeface="Amazon Ember" panose="02000000000000000000" pitchFamily="2" charset="0"/>
            </a:endParaRPr>
          </a:p>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600" b="1" i="0" strike="noStrike" kern="1200" cap="none" spc="0" normalizeH="0" baseline="0" noProof="0" dirty="0">
                <a:ln>
                  <a:noFill/>
                </a:ln>
                <a:solidFill>
                  <a:srgbClr val="007CB6"/>
                </a:solidFill>
                <a:effectLst/>
                <a:uLnTx/>
                <a:uFillTx/>
                <a:ea typeface="Amazon Ember" panose="020B0603020204020204" pitchFamily="34" charset="0"/>
                <a:cs typeface="Amazon Ember" panose="020B0603020204020204" pitchFamily="34" charset="0"/>
              </a:rPr>
              <a:t>Request a Tax Exemption Refund:</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947"/>
                </a:solidFill>
                <a:effectLst/>
                <a:uLnTx/>
                <a:uFillTx/>
                <a:ea typeface="Amazon Ember" panose="02000000000000000000" pitchFamily="2" charset="0"/>
              </a:rPr>
              <a:t>Your Orders &gt; Locate Order &gt; Contact Seller &gt; Request refund through email</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82947"/>
                </a:solidFill>
                <a:effectLst/>
                <a:uLnTx/>
                <a:uFillTx/>
                <a:ea typeface="Amazon Ember" panose="02000000000000000000" pitchFamily="2" charset="0"/>
              </a:rPr>
              <a:t>Additional tax queries can be emailed to </a:t>
            </a: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hlinkClick r:id="rId3"/>
              </a:rPr>
              <a:t>tax-exempt@amazon.com</a:t>
            </a:r>
            <a:endParaRPr kumimoji="0" lang="en-US" sz="1600" b="0" i="0" u="none" strike="noStrike" kern="1200" cap="none" spc="0" normalizeH="0" baseline="0" noProof="0" dirty="0">
              <a:ln>
                <a:noFill/>
              </a:ln>
              <a:solidFill>
                <a:srgbClr val="474747"/>
              </a:solidFill>
              <a:effectLst/>
              <a:uLnTx/>
              <a:uFillTx/>
              <a:ea typeface="Amazon Ember" panose="02000000000000000000" pitchFamily="2" charset="0"/>
            </a:endParaRPr>
          </a:p>
          <a:p>
            <a:pPr marL="457200" marR="0" lvl="1" indent="0" algn="l" defTabSz="914354"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474747"/>
              </a:solidFill>
              <a:effectLst/>
              <a:uLnTx/>
              <a:uFillTx/>
              <a:ea typeface="Amazon Ember" panose="02000000000000000000" pitchFamily="2" charset="0"/>
            </a:endParaRPr>
          </a:p>
        </p:txBody>
      </p:sp>
      <p:pic>
        <p:nvPicPr>
          <p:cNvPr id="5" name="Picture 4">
            <a:extLst>
              <a:ext uri="{FF2B5EF4-FFF2-40B4-BE49-F238E27FC236}">
                <a16:creationId xmlns:a16="http://schemas.microsoft.com/office/drawing/2014/main" id="{C5D3F4D3-2E52-44F5-A2C9-7DA9D7AF9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75" y="1907516"/>
            <a:ext cx="1217175" cy="1217175"/>
          </a:xfrm>
          <a:prstGeom prst="rect">
            <a:avLst/>
          </a:prstGeom>
        </p:spPr>
      </p:pic>
    </p:spTree>
    <p:extLst>
      <p:ext uri="{BB962C8B-B14F-4D97-AF65-F5344CB8AC3E}">
        <p14:creationId xmlns:p14="http://schemas.microsoft.com/office/powerpoint/2010/main" val="1786195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95040" y="1981200"/>
            <a:ext cx="5527040" cy="263144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52786" y="0"/>
            <a:ext cx="2086429" cy="6858000"/>
          </a:xfrm>
          <a:prstGeom prst="rect">
            <a:avLst/>
          </a:prstGeom>
        </p:spPr>
      </p:pic>
    </p:spTree>
    <p:extLst>
      <p:ext uri="{BB962C8B-B14F-4D97-AF65-F5344CB8AC3E}">
        <p14:creationId xmlns:p14="http://schemas.microsoft.com/office/powerpoint/2010/main" val="296364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7563" y="3803649"/>
            <a:ext cx="7432675" cy="747712"/>
          </a:xfrm>
        </p:spPr>
        <p:txBody>
          <a:bodyPr/>
          <a:lstStyle/>
          <a:p>
            <a:r>
              <a:rPr lang="en-US" dirty="0"/>
              <a:t>Business Account Navigation</a:t>
            </a:r>
          </a:p>
        </p:txBody>
      </p:sp>
      <p:sp>
        <p:nvSpPr>
          <p:cNvPr id="3" name="Text Placeholder 1">
            <a:extLst>
              <a:ext uri="{FF2B5EF4-FFF2-40B4-BE49-F238E27FC236}">
                <a16:creationId xmlns:a16="http://schemas.microsoft.com/office/drawing/2014/main" id="{E9321BC6-3949-413E-845E-3264EE0DBDB8}"/>
              </a:ext>
            </a:extLst>
          </p:cNvPr>
          <p:cNvSpPr txBox="1">
            <a:spLocks/>
          </p:cNvSpPr>
          <p:nvPr/>
        </p:nvSpPr>
        <p:spPr>
          <a:xfrm>
            <a:off x="615396" y="5015101"/>
            <a:ext cx="7432675" cy="7477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baseline="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Support Videos </a:t>
            </a:r>
            <a:r>
              <a:rPr lang="en-US" sz="2000" dirty="0"/>
              <a:t>[</a:t>
            </a:r>
            <a:r>
              <a:rPr lang="en-US" sz="2000" dirty="0">
                <a:hlinkClick r:id="rId2">
                  <a:extLst>
                    <a:ext uri="{A12FA001-AC4F-418D-AE19-62706E023703}">
                      <ahyp:hlinkClr xmlns:ahyp="http://schemas.microsoft.com/office/drawing/2018/hyperlinkcolor" val="tx"/>
                    </a:ext>
                  </a:extLst>
                </a:hlinkClick>
              </a:rPr>
              <a:t>CLICK HERE</a:t>
            </a:r>
            <a:r>
              <a:rPr lang="en-US" sz="2000" dirty="0"/>
              <a:t>]</a:t>
            </a:r>
          </a:p>
          <a:p>
            <a:endParaRPr lang="en-US" dirty="0"/>
          </a:p>
        </p:txBody>
      </p:sp>
      <p:sp>
        <p:nvSpPr>
          <p:cNvPr id="4" name="TextBox 3">
            <a:extLst>
              <a:ext uri="{FF2B5EF4-FFF2-40B4-BE49-F238E27FC236}">
                <a16:creationId xmlns:a16="http://schemas.microsoft.com/office/drawing/2014/main" id="{C7850653-EB69-4974-BF23-14FE5F7227B8}"/>
              </a:ext>
            </a:extLst>
          </p:cNvPr>
          <p:cNvSpPr txBox="1"/>
          <p:nvPr/>
        </p:nvSpPr>
        <p:spPr>
          <a:xfrm>
            <a:off x="615396" y="5393481"/>
            <a:ext cx="7692272"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solidFill>
                <a:hlinkClick r:id="rId3">
                  <a:extLst>
                    <a:ext uri="{A12FA001-AC4F-418D-AE19-62706E023703}">
                      <ahyp:hlinkClr xmlns:ahyp="http://schemas.microsoft.com/office/drawing/2018/hyperlinkcolor" val="tx"/>
                    </a:ext>
                  </a:extLst>
                </a:hlinkClick>
              </a:rPr>
              <a:t>Group management video</a:t>
            </a:r>
            <a:r>
              <a:rPr lang="en-US" dirty="0">
                <a:solidFill>
                  <a:schemeClr val="accent3"/>
                </a:solidFill>
              </a:rPr>
              <a:t> (including shared/individual settings)</a:t>
            </a:r>
          </a:p>
        </p:txBody>
      </p:sp>
    </p:spTree>
    <p:extLst>
      <p:ext uri="{BB962C8B-B14F-4D97-AF65-F5344CB8AC3E}">
        <p14:creationId xmlns:p14="http://schemas.microsoft.com/office/powerpoint/2010/main" val="121121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61991367"/>
              </p:ext>
            </p:extLst>
          </p:nvPr>
        </p:nvGraphicFramePr>
        <p:xfrm>
          <a:off x="771752" y="3140948"/>
          <a:ext cx="10062850" cy="2854144"/>
        </p:xfrm>
        <a:graphic>
          <a:graphicData uri="http://schemas.openxmlformats.org/drawingml/2006/table">
            <a:tbl>
              <a:tblPr firstRow="1" bandRow="1">
                <a:tableStyleId>{F5AB1C69-6EDB-4FF4-983F-18BD219EF322}</a:tableStyleId>
              </a:tblPr>
              <a:tblGrid>
                <a:gridCol w="1812925">
                  <a:extLst>
                    <a:ext uri="{9D8B030D-6E8A-4147-A177-3AD203B41FA5}">
                      <a16:colId xmlns:a16="http://schemas.microsoft.com/office/drawing/2014/main" val="573761971"/>
                    </a:ext>
                  </a:extLst>
                </a:gridCol>
                <a:gridCol w="8249925">
                  <a:extLst>
                    <a:ext uri="{9D8B030D-6E8A-4147-A177-3AD203B41FA5}">
                      <a16:colId xmlns:a16="http://schemas.microsoft.com/office/drawing/2014/main" val="2253109850"/>
                    </a:ext>
                  </a:extLst>
                </a:gridCol>
              </a:tblGrid>
              <a:tr h="405053">
                <a:tc>
                  <a:txBody>
                    <a:bodyPr/>
                    <a:lstStyle/>
                    <a:p>
                      <a:pPr algn="ctr"/>
                      <a:r>
                        <a:rPr lang="en-US" dirty="0"/>
                        <a:t>Page</a:t>
                      </a:r>
                    </a:p>
                  </a:txBody>
                  <a:tcPr>
                    <a:solidFill>
                      <a:schemeClr val="accent3"/>
                    </a:solidFill>
                  </a:tcPr>
                </a:tc>
                <a:tc>
                  <a:txBody>
                    <a:bodyPr/>
                    <a:lstStyle/>
                    <a:p>
                      <a:pPr algn="ctr"/>
                      <a:r>
                        <a:rPr lang="en-US" dirty="0"/>
                        <a:t>Functionality </a:t>
                      </a:r>
                    </a:p>
                  </a:txBody>
                  <a:tcPr>
                    <a:solidFill>
                      <a:schemeClr val="accent3"/>
                    </a:solidFill>
                  </a:tcPr>
                </a:tc>
                <a:extLst>
                  <a:ext uri="{0D108BD9-81ED-4DB2-BD59-A6C34878D82A}">
                    <a16:rowId xmlns:a16="http://schemas.microsoft.com/office/drawing/2014/main" val="1608110987"/>
                  </a:ext>
                </a:extLst>
              </a:tr>
              <a:tr h="328824">
                <a:tc>
                  <a:txBody>
                    <a:bodyPr/>
                    <a:lstStyle/>
                    <a:p>
                      <a:pPr algn="l"/>
                      <a:r>
                        <a:rPr lang="en-US" sz="1100" b="1" dirty="0">
                          <a:latin typeface="Amazon Ember" panose="02000000000000000000" pitchFamily="2" charset="0"/>
                          <a:ea typeface="Amazon Ember" panose="02000000000000000000" pitchFamily="2" charset="0"/>
                        </a:rPr>
                        <a:t>Your Account</a:t>
                      </a:r>
                    </a:p>
                  </a:txBody>
                  <a:tcPr anchor="ctr">
                    <a:solidFill>
                      <a:srgbClr val="CBD7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mazon Ember" panose="02000000000000000000" pitchFamily="2" charset="0"/>
                          <a:ea typeface="Amazon Ember" panose="02000000000000000000" pitchFamily="2" charset="0"/>
                          <a:cs typeface="+mn-cs"/>
                        </a:rPr>
                        <a:t>Standard Amazon account information</a:t>
                      </a:r>
                    </a:p>
                  </a:txBody>
                  <a:tcPr anchor="ctr">
                    <a:solidFill>
                      <a:srgbClr val="CBD7E5"/>
                    </a:solidFill>
                  </a:tcPr>
                </a:tc>
                <a:extLst>
                  <a:ext uri="{0D108BD9-81ED-4DB2-BD59-A6C34878D82A}">
                    <a16:rowId xmlns:a16="http://schemas.microsoft.com/office/drawing/2014/main" val="1906057833"/>
                  </a:ext>
                </a:extLst>
              </a:tr>
              <a:tr h="359140">
                <a:tc>
                  <a:txBody>
                    <a:bodyPr/>
                    <a:lstStyle/>
                    <a:p>
                      <a:pPr algn="l"/>
                      <a:r>
                        <a:rPr lang="en-US" sz="1100" b="1" dirty="0">
                          <a:latin typeface="Amazon Ember" panose="02000000000000000000" pitchFamily="2" charset="0"/>
                          <a:ea typeface="Amazon Ember" panose="02000000000000000000" pitchFamily="2" charset="0"/>
                        </a:rPr>
                        <a:t>Business</a:t>
                      </a:r>
                      <a:r>
                        <a:rPr lang="en-US" sz="1100" b="1" baseline="0" dirty="0">
                          <a:latin typeface="Amazon Ember" panose="02000000000000000000" pitchFamily="2" charset="0"/>
                          <a:ea typeface="Amazon Ember" panose="02000000000000000000" pitchFamily="2" charset="0"/>
                        </a:rPr>
                        <a:t> Settings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mazon Ember" panose="02000000000000000000" pitchFamily="2" charset="0"/>
                          <a:ea typeface="Amazon Ember" panose="02000000000000000000" pitchFamily="2" charset="0"/>
                          <a:cs typeface="+mn-cs"/>
                        </a:rPr>
                        <a:t>Business Management</a:t>
                      </a:r>
                      <a:r>
                        <a:rPr lang="en-US" sz="1100" kern="1200" baseline="0" dirty="0">
                          <a:solidFill>
                            <a:schemeClr val="dk1"/>
                          </a:solidFill>
                          <a:latin typeface="Amazon Ember" panose="02000000000000000000" pitchFamily="2" charset="0"/>
                          <a:ea typeface="Amazon Ember" panose="02000000000000000000" pitchFamily="2" charset="0"/>
                          <a:cs typeface="+mn-cs"/>
                        </a:rPr>
                        <a:t> pages. Add users, set up groups, configure buying policies, etc.</a:t>
                      </a:r>
                      <a:endParaRPr lang="en-US" sz="110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3278955973"/>
                  </a:ext>
                </a:extLst>
              </a:tr>
              <a:tr h="308575">
                <a:tc>
                  <a:txBody>
                    <a:bodyPr/>
                    <a:lstStyle/>
                    <a:p>
                      <a:pPr algn="l"/>
                      <a:r>
                        <a:rPr lang="en-US" sz="1100" b="1" dirty="0">
                          <a:solidFill>
                            <a:schemeClr val="tx1"/>
                          </a:solidFill>
                          <a:latin typeface="Amazon Ember" panose="02000000000000000000" pitchFamily="2" charset="0"/>
                          <a:ea typeface="Amazon Ember" panose="02000000000000000000" pitchFamily="2" charset="0"/>
                        </a:rPr>
                        <a:t>Approve Orders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mazon Ember" panose="02000000000000000000" pitchFamily="2" charset="0"/>
                          <a:ea typeface="Amazon Ember" panose="02000000000000000000" pitchFamily="2" charset="0"/>
                          <a:cs typeface="+mn-cs"/>
                        </a:rPr>
                        <a:t>If workflow approvals</a:t>
                      </a:r>
                      <a:r>
                        <a:rPr lang="en-US" sz="1100" b="0" kern="1200" baseline="0" dirty="0">
                          <a:solidFill>
                            <a:schemeClr val="dk1"/>
                          </a:solidFill>
                          <a:latin typeface="Amazon Ember" panose="02000000000000000000" pitchFamily="2" charset="0"/>
                          <a:ea typeface="Amazon Ember" panose="02000000000000000000" pitchFamily="2" charset="0"/>
                          <a:cs typeface="+mn-cs"/>
                        </a:rPr>
                        <a:t> are enabled, approvers can view and take action on pending orders</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2003954931"/>
                  </a:ext>
                </a:extLst>
              </a:tr>
              <a:tr h="381316">
                <a:tc>
                  <a:txBody>
                    <a:bodyPr/>
                    <a:lstStyle/>
                    <a:p>
                      <a:pPr algn="l"/>
                      <a:r>
                        <a:rPr lang="en-US" sz="1100" b="1" dirty="0">
                          <a:latin typeface="Amazon Ember" panose="02000000000000000000" pitchFamily="2" charset="0"/>
                          <a:ea typeface="Amazon Ember" panose="02000000000000000000" pitchFamily="2" charset="0"/>
                        </a:rPr>
                        <a:t>Your Orders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View and track your orders.</a:t>
                      </a:r>
                      <a:r>
                        <a:rPr lang="en-US" sz="1100" b="0" kern="1200" baseline="0" dirty="0">
                          <a:solidFill>
                            <a:schemeClr val="dk1"/>
                          </a:solidFill>
                          <a:latin typeface="Amazon Ember" panose="02000000000000000000" pitchFamily="2" charset="0"/>
                          <a:ea typeface="Amazon Ember" panose="02000000000000000000" pitchFamily="2" charset="0"/>
                          <a:cs typeface="+mn-cs"/>
                        </a:rPr>
                        <a:t> Administrations can view orders others have placed on behalf of the organization</a:t>
                      </a:r>
                      <a:endParaRPr lang="en-US" sz="1100"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379238255"/>
                  </a:ext>
                </a:extLst>
              </a:tr>
              <a:tr h="344887">
                <a:tc>
                  <a:txBody>
                    <a:bodyPr/>
                    <a:lstStyle/>
                    <a:p>
                      <a:pPr algn="l"/>
                      <a:r>
                        <a:rPr lang="en-US" sz="1100" b="1" dirty="0">
                          <a:latin typeface="Amazon Ember" panose="02000000000000000000" pitchFamily="2" charset="0"/>
                          <a:ea typeface="Amazon Ember" panose="02000000000000000000" pitchFamily="2" charset="0"/>
                        </a:rPr>
                        <a:t>Manage Suppliers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Easily find suppliers on Amazon Business</a:t>
                      </a:r>
                      <a:r>
                        <a:rPr lang="en-US" sz="1100" b="0" kern="1200" baseline="0" dirty="0">
                          <a:solidFill>
                            <a:schemeClr val="dk1"/>
                          </a:solidFill>
                          <a:latin typeface="Amazon Ember" panose="02000000000000000000" pitchFamily="2" charset="0"/>
                          <a:ea typeface="Amazon Ember" panose="02000000000000000000" pitchFamily="2" charset="0"/>
                          <a:cs typeface="+mn-cs"/>
                        </a:rPr>
                        <a:t> and add them to your list of Saved Suppliers. </a:t>
                      </a:r>
                      <a:r>
                        <a:rPr lang="en-US" sz="1100" b="0" kern="1200" baseline="0" dirty="0">
                          <a:solidFill>
                            <a:schemeClr val="dk1"/>
                          </a:solidFill>
                          <a:latin typeface="Amazon Ember" panose="02000000000000000000" pitchFamily="2" charset="0"/>
                          <a:ea typeface="Amazon Ember" panose="02000000000000000000" pitchFamily="2" charset="0"/>
                          <a:cs typeface="+mn-cs"/>
                          <a:hlinkClick r:id="rId2"/>
                        </a:rPr>
                        <a:t>Learn more. </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4091335682"/>
                  </a:ext>
                </a:extLst>
              </a:tr>
              <a:tr h="346429">
                <a:tc>
                  <a:txBody>
                    <a:bodyPr/>
                    <a:lstStyle/>
                    <a:p>
                      <a:pPr algn="l"/>
                      <a:r>
                        <a:rPr lang="en-US" sz="1100" b="1" dirty="0">
                          <a:latin typeface="Amazon Ember" panose="02000000000000000000" pitchFamily="2" charset="0"/>
                          <a:ea typeface="Amazon Ember" panose="02000000000000000000" pitchFamily="2" charset="0"/>
                        </a:rPr>
                        <a:t>Business Analytics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Create and filter custom reports based on your business needs to</a:t>
                      </a:r>
                      <a:r>
                        <a:rPr lang="en-US" sz="1100" b="0" kern="1200" baseline="0" dirty="0">
                          <a:solidFill>
                            <a:schemeClr val="dk1"/>
                          </a:solidFill>
                          <a:latin typeface="Amazon Ember" panose="02000000000000000000" pitchFamily="2" charset="0"/>
                          <a:ea typeface="Amazon Ember" panose="02000000000000000000" pitchFamily="2" charset="0"/>
                          <a:cs typeface="+mn-cs"/>
                        </a:rPr>
                        <a:t> view your organization’s orders </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2901123298"/>
                  </a:ext>
                </a:extLst>
              </a:tr>
              <a:tr h="379920">
                <a:tc>
                  <a:txBody>
                    <a:bodyPr/>
                    <a:lstStyle/>
                    <a:p>
                      <a:pPr algn="l"/>
                      <a:r>
                        <a:rPr lang="en-US" sz="1100" b="1" dirty="0">
                          <a:solidFill>
                            <a:schemeClr val="tx1"/>
                          </a:solidFill>
                          <a:latin typeface="Amazon Ember" panose="02000000000000000000" pitchFamily="2" charset="0"/>
                          <a:ea typeface="Amazon Ember" panose="02000000000000000000" pitchFamily="2" charset="0"/>
                        </a:rPr>
                        <a:t>Recurring</a:t>
                      </a:r>
                      <a:r>
                        <a:rPr lang="en-US" sz="1100" b="1" baseline="0" dirty="0">
                          <a:solidFill>
                            <a:schemeClr val="tx1"/>
                          </a:solidFill>
                          <a:latin typeface="Amazon Ember" panose="02000000000000000000" pitchFamily="2" charset="0"/>
                          <a:ea typeface="Amazon Ember" panose="02000000000000000000" pitchFamily="2" charset="0"/>
                        </a:rPr>
                        <a:t> Deliveries</a:t>
                      </a:r>
                      <a:endParaRPr lang="en-US" sz="1100" b="1" dirty="0">
                        <a:solidFill>
                          <a:schemeClr val="tx1"/>
                        </a:solidFill>
                        <a:latin typeface="Amazon Ember" panose="02000000000000000000" pitchFamily="2" charset="0"/>
                        <a:ea typeface="Amazon Ember" panose="02000000000000000000" pitchFamily="2" charset="0"/>
                      </a:endParaRP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Have essential items delivered automatically,</a:t>
                      </a:r>
                      <a:r>
                        <a:rPr lang="en-US" sz="1100" b="0" kern="1200" baseline="0" dirty="0">
                          <a:solidFill>
                            <a:schemeClr val="dk1"/>
                          </a:solidFill>
                          <a:latin typeface="Amazon Ember" panose="02000000000000000000" pitchFamily="2" charset="0"/>
                          <a:ea typeface="Amazon Ember" panose="02000000000000000000" pitchFamily="2" charset="0"/>
                          <a:cs typeface="+mn-cs"/>
                        </a:rPr>
                        <a:t> based on a schedule you choose. </a:t>
                      </a:r>
                      <a:r>
                        <a:rPr lang="en-US" sz="1100" b="0" kern="1200" baseline="0" dirty="0">
                          <a:solidFill>
                            <a:schemeClr val="dk1"/>
                          </a:solidFill>
                          <a:latin typeface="Amazon Ember" panose="02000000000000000000" pitchFamily="2" charset="0"/>
                          <a:ea typeface="Amazon Ember" panose="02000000000000000000" pitchFamily="2" charset="0"/>
                          <a:cs typeface="+mn-cs"/>
                          <a:hlinkClick r:id="rId3"/>
                        </a:rPr>
                        <a:t>Learn More</a:t>
                      </a:r>
                      <a:r>
                        <a:rPr lang="en-US" sz="1100" b="0" kern="1200" baseline="0" dirty="0">
                          <a:solidFill>
                            <a:schemeClr val="dk1"/>
                          </a:solidFill>
                          <a:latin typeface="Amazon Ember" panose="02000000000000000000" pitchFamily="2" charset="0"/>
                          <a:ea typeface="Amazon Ember" panose="02000000000000000000" pitchFamily="2" charset="0"/>
                          <a:cs typeface="+mn-cs"/>
                        </a:rPr>
                        <a:t>.</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3086734617"/>
                  </a:ext>
                </a:extLst>
              </a:tr>
            </a:tbl>
          </a:graphicData>
        </a:graphic>
      </p:graphicFrame>
      <p:sp>
        <p:nvSpPr>
          <p:cNvPr id="4" name="Title 1">
            <a:extLst>
              <a:ext uri="{FF2B5EF4-FFF2-40B4-BE49-F238E27FC236}">
                <a16:creationId xmlns:a16="http://schemas.microsoft.com/office/drawing/2014/main" id="{B0A8D746-24AD-0146-A721-85C52993F2C0}"/>
              </a:ext>
            </a:extLst>
          </p:cNvPr>
          <p:cNvSpPr txBox="1">
            <a:spLocks/>
          </p:cNvSpPr>
          <p:nvPr/>
        </p:nvSpPr>
        <p:spPr>
          <a:xfrm>
            <a:off x="322611" y="1637791"/>
            <a:ext cx="10511991" cy="11643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3"/>
                </a:solidFill>
                <a:ea typeface="Amazon Ember Display" panose="020F0603020204020204" pitchFamily="34" charset="0"/>
                <a:cs typeface="Amazon Ember Display" panose="020F0603020204020204" pitchFamily="34" charset="0"/>
              </a:rPr>
              <a:t>Business Account Navigation</a:t>
            </a:r>
          </a:p>
        </p:txBody>
      </p:sp>
      <p:pic>
        <p:nvPicPr>
          <p:cNvPr id="7" name="Picture 6">
            <a:extLst>
              <a:ext uri="{FF2B5EF4-FFF2-40B4-BE49-F238E27FC236}">
                <a16:creationId xmlns:a16="http://schemas.microsoft.com/office/drawing/2014/main" id="{26A0B402-0890-484F-93E8-1BF29B230ED7}"/>
              </a:ext>
            </a:extLst>
          </p:cNvPr>
          <p:cNvPicPr>
            <a:picLocks noChangeAspect="1"/>
          </p:cNvPicPr>
          <p:nvPr/>
        </p:nvPicPr>
        <p:blipFill>
          <a:blip r:embed="rId4"/>
          <a:stretch>
            <a:fillRect/>
          </a:stretch>
        </p:blipFill>
        <p:spPr>
          <a:xfrm>
            <a:off x="0" y="194420"/>
            <a:ext cx="12148309" cy="1083652"/>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rotWithShape="1">
          <a:blip r:embed="rId5"/>
          <a:srcRect b="6891"/>
          <a:stretch/>
        </p:blipFill>
        <p:spPr>
          <a:xfrm>
            <a:off x="7628931" y="862908"/>
            <a:ext cx="1920421" cy="2160560"/>
          </a:xfrm>
          <a:prstGeom prst="rect">
            <a:avLst/>
          </a:prstGeom>
          <a:ln w="9525">
            <a:solidFill>
              <a:schemeClr val="bg2"/>
            </a:solidFill>
          </a:ln>
          <a:effectLst>
            <a:outerShdw blurRad="50800" dist="38100" dir="5400000" algn="t" rotWithShape="0">
              <a:prstClr val="black">
                <a:alpha val="40000"/>
              </a:prstClr>
            </a:outerShdw>
          </a:effectLst>
        </p:spPr>
      </p:pic>
      <p:sp>
        <p:nvSpPr>
          <p:cNvPr id="8" name="Rounded Rectangle 16">
            <a:extLst>
              <a:ext uri="{FF2B5EF4-FFF2-40B4-BE49-F238E27FC236}">
                <a16:creationId xmlns:a16="http://schemas.microsoft.com/office/drawing/2014/main" id="{9C4EFF0F-A92D-414A-8F2A-8A5AD8DD6845}"/>
              </a:ext>
            </a:extLst>
          </p:cNvPr>
          <p:cNvSpPr/>
          <p:nvPr/>
        </p:nvSpPr>
        <p:spPr>
          <a:xfrm>
            <a:off x="7689849" y="1533016"/>
            <a:ext cx="1066801" cy="20122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Settings</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6" y="1090904"/>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Amazon Business Administrators have the ability to add and remove users, update payment methods, create or edit order &amp; buying policies, and more within the “Business Settings” page.</a:t>
            </a:r>
          </a:p>
          <a:p>
            <a:endParaRPr lang="en-US" sz="1800" dirty="0">
              <a:solidFill>
                <a:schemeClr val="accent3"/>
              </a:solidFill>
              <a:latin typeface="+mn-lt"/>
            </a:endParaRPr>
          </a:p>
        </p:txBody>
      </p:sp>
      <p:pic>
        <p:nvPicPr>
          <p:cNvPr id="3" name="Picture 2">
            <a:extLst>
              <a:ext uri="{FF2B5EF4-FFF2-40B4-BE49-F238E27FC236}">
                <a16:creationId xmlns:a16="http://schemas.microsoft.com/office/drawing/2014/main" id="{6CF9CA07-BDF4-4D58-8B39-7155E63F5C46}"/>
              </a:ext>
            </a:extLst>
          </p:cNvPr>
          <p:cNvPicPr>
            <a:picLocks noChangeAspect="1"/>
          </p:cNvPicPr>
          <p:nvPr/>
        </p:nvPicPr>
        <p:blipFill>
          <a:blip r:embed="rId2"/>
          <a:stretch>
            <a:fillRect/>
          </a:stretch>
        </p:blipFill>
        <p:spPr>
          <a:xfrm>
            <a:off x="2354316" y="1781093"/>
            <a:ext cx="7340127" cy="4451432"/>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712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68" y="15501"/>
            <a:ext cx="12009748" cy="1325563"/>
          </a:xfrm>
        </p:spPr>
        <p:txBody>
          <a:bodyPr/>
          <a:lstStyle/>
          <a:p>
            <a:r>
              <a:rPr lang="en-US" dirty="0"/>
              <a:t>Individual/Shared Payment &amp; Shipping Settings</a:t>
            </a:r>
          </a:p>
        </p:txBody>
      </p:sp>
      <p:sp>
        <p:nvSpPr>
          <p:cNvPr id="7"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Administrators can configure at the group level whether </a:t>
            </a:r>
            <a:r>
              <a:rPr lang="en-US" sz="1800" b="1" dirty="0">
                <a:solidFill>
                  <a:schemeClr val="accent3"/>
                </a:solidFill>
                <a:latin typeface="+mn-lt"/>
              </a:rPr>
              <a:t>Payment Methods </a:t>
            </a:r>
            <a:r>
              <a:rPr lang="en-US" sz="1800" dirty="0">
                <a:solidFill>
                  <a:schemeClr val="accent3"/>
                </a:solidFill>
                <a:latin typeface="+mn-lt"/>
              </a:rPr>
              <a:t>and </a:t>
            </a:r>
            <a:r>
              <a:rPr lang="en-US" sz="1800" b="1" dirty="0">
                <a:solidFill>
                  <a:schemeClr val="accent3"/>
                </a:solidFill>
                <a:latin typeface="+mn-lt"/>
              </a:rPr>
              <a:t>Shipping Addresses </a:t>
            </a:r>
            <a:r>
              <a:rPr lang="en-US" sz="1800" dirty="0">
                <a:solidFill>
                  <a:schemeClr val="accent3"/>
                </a:solidFill>
                <a:latin typeface="+mn-lt"/>
              </a:rPr>
              <a:t>will be shared and managed by an Administrator or Individual and managed by the end user.  </a:t>
            </a:r>
          </a:p>
          <a:p>
            <a:endParaRPr lang="en-US" sz="1800" dirty="0">
              <a:solidFill>
                <a:schemeClr val="accent3"/>
              </a:solidFill>
              <a:latin typeface="+mn-lt"/>
            </a:endParaRPr>
          </a:p>
        </p:txBody>
      </p:sp>
      <p:sp>
        <p:nvSpPr>
          <p:cNvPr id="8" name="TextBox 7"/>
          <p:cNvSpPr txBox="1"/>
          <p:nvPr/>
        </p:nvSpPr>
        <p:spPr>
          <a:xfrm>
            <a:off x="454976" y="1754776"/>
            <a:ext cx="5945824" cy="4247317"/>
          </a:xfrm>
          <a:prstGeom prst="rect">
            <a:avLst/>
          </a:prstGeom>
          <a:noFill/>
          <a:ln w="9525">
            <a:solidFill>
              <a:schemeClr val="bg2"/>
            </a:solidFill>
          </a:ln>
          <a:effectLst/>
        </p:spPr>
        <p:txBody>
          <a:bodyPr wrap="square" rtlCol="0">
            <a:spAutoFit/>
          </a:bodyPr>
          <a:lstStyle/>
          <a:p>
            <a:r>
              <a:rPr lang="en-US" b="1" dirty="0">
                <a:solidFill>
                  <a:schemeClr val="accent3"/>
                </a:solidFill>
                <a:ea typeface="Amazon Ember" panose="02000000000000000000" pitchFamily="2" charset="0"/>
                <a:cs typeface="Calibri Light" panose="020F0302020204030204" pitchFamily="34" charset="0"/>
              </a:rPr>
              <a:t>Considerations</a:t>
            </a:r>
          </a:p>
          <a:p>
            <a:endParaRPr lang="en-US" sz="1400" dirty="0">
              <a:ea typeface="Amazon Ember" panose="02000000000000000000" pitchFamily="2" charset="0"/>
              <a:cs typeface="Calibri Light" panose="020F0302020204030204" pitchFamily="34" charset="0"/>
            </a:endParaRPr>
          </a:p>
          <a:p>
            <a:r>
              <a:rPr lang="en-US" sz="1400" dirty="0">
                <a:solidFill>
                  <a:srgbClr val="182947"/>
                </a:solidFill>
                <a:ea typeface="Amazon Ember" panose="02000000000000000000" pitchFamily="2" charset="0"/>
              </a:rPr>
              <a:t>Individual:</a:t>
            </a:r>
          </a:p>
          <a:p>
            <a:pPr marL="742950" indent="-285750">
              <a:buFont typeface="Arial" panose="020B0604020202020204" pitchFamily="34" charset="0"/>
              <a:buChar char="•"/>
            </a:pPr>
            <a:r>
              <a:rPr lang="en-US" sz="1400" dirty="0">
                <a:solidFill>
                  <a:srgbClr val="182947"/>
                </a:solidFill>
                <a:ea typeface="Amazon Ember" panose="02000000000000000000" pitchFamily="2" charset="0"/>
              </a:rPr>
              <a:t>End users enter and store addresses during initial setup or checkout</a:t>
            </a:r>
          </a:p>
          <a:p>
            <a:pPr marL="742950" indent="-285750">
              <a:buFont typeface="Arial" panose="020B0604020202020204" pitchFamily="34" charset="0"/>
              <a:buChar char="•"/>
            </a:pPr>
            <a:r>
              <a:rPr lang="en-US" sz="1400" dirty="0">
                <a:solidFill>
                  <a:srgbClr val="182947"/>
                </a:solidFill>
                <a:ea typeface="Amazon Ember" panose="02000000000000000000" pitchFamily="2" charset="0"/>
              </a:rPr>
              <a:t>Administrators use analytics reports to audit shipping locations</a:t>
            </a:r>
          </a:p>
          <a:p>
            <a:r>
              <a:rPr lang="en-US" sz="1400" dirty="0">
                <a:solidFill>
                  <a:srgbClr val="182947"/>
                </a:solidFill>
                <a:ea typeface="Amazon Ember" panose="02000000000000000000" pitchFamily="2" charset="0"/>
              </a:rPr>
              <a:t>	</a:t>
            </a:r>
          </a:p>
          <a:p>
            <a:r>
              <a:rPr lang="en-US" sz="1400" dirty="0">
                <a:solidFill>
                  <a:srgbClr val="182947"/>
                </a:solidFill>
                <a:ea typeface="Amazon Ember" panose="02000000000000000000" pitchFamily="2" charset="0"/>
              </a:rPr>
              <a:t>Shared:</a:t>
            </a:r>
          </a:p>
          <a:p>
            <a:pPr marL="742950" lvl="1" indent="-285750">
              <a:buFont typeface="Arial" panose="020B0604020202020204" pitchFamily="34" charset="0"/>
              <a:buChar char="•"/>
            </a:pPr>
            <a:r>
              <a:rPr lang="en-US" sz="1400" dirty="0">
                <a:solidFill>
                  <a:srgbClr val="182947"/>
                </a:solidFill>
                <a:ea typeface="Amazon Ember" panose="02000000000000000000" pitchFamily="2" charset="0"/>
              </a:rPr>
              <a:t>Administrators enter addresses for each group manually or with an upload spreadsheet</a:t>
            </a:r>
          </a:p>
          <a:p>
            <a:pPr marL="742950" lvl="1" indent="-285750">
              <a:buFont typeface="Arial" panose="020B0604020202020204" pitchFamily="34" charset="0"/>
              <a:buChar char="•"/>
            </a:pPr>
            <a:r>
              <a:rPr lang="en-US" sz="1400" dirty="0">
                <a:solidFill>
                  <a:srgbClr val="182947"/>
                </a:solidFill>
                <a:ea typeface="Amazon Ember" panose="02000000000000000000" pitchFamily="2" charset="0"/>
              </a:rPr>
              <a:t>End users can only ship to addresses shared with their group by an Administrator</a:t>
            </a:r>
          </a:p>
          <a:p>
            <a:pPr marL="742950" lvl="1" indent="-285750">
              <a:buFont typeface="Arial" panose="020B0604020202020204" pitchFamily="34" charset="0"/>
              <a:buChar char="•"/>
            </a:pPr>
            <a:r>
              <a:rPr lang="en-US" sz="1400" dirty="0">
                <a:solidFill>
                  <a:srgbClr val="182947"/>
                </a:solidFill>
                <a:ea typeface="Amazon Ember" panose="02000000000000000000" pitchFamily="2" charset="0"/>
              </a:rPr>
              <a:t>End users will have an option to add their name in the “deliver to” field</a:t>
            </a:r>
          </a:p>
          <a:p>
            <a:pPr marL="742950" lvl="1" indent="-285750">
              <a:buFont typeface="Arial" panose="020B0604020202020204" pitchFamily="34" charset="0"/>
              <a:buChar char="•"/>
            </a:pPr>
            <a:endParaRPr lang="en-US" sz="1400" dirty="0">
              <a:solidFill>
                <a:srgbClr val="182947"/>
              </a:solidFill>
              <a:ea typeface="Amazon Ember" panose="02000000000000000000" pitchFamily="2" charset="0"/>
            </a:endParaRPr>
          </a:p>
          <a:p>
            <a:r>
              <a:rPr lang="en-US" sz="1400" dirty="0">
                <a:solidFill>
                  <a:srgbClr val="182947"/>
                </a:solidFill>
                <a:ea typeface="Amazon Ember" panose="02000000000000000000" pitchFamily="2" charset="0"/>
              </a:rPr>
              <a:t>Shared and Individual (Payment Only):</a:t>
            </a:r>
          </a:p>
          <a:p>
            <a:pPr marL="742950" indent="-285750">
              <a:buFont typeface="Arial" panose="020B0604020202020204" pitchFamily="34" charset="0"/>
              <a:buChar char="•"/>
            </a:pPr>
            <a:r>
              <a:rPr lang="en-US" sz="1400" dirty="0">
                <a:solidFill>
                  <a:srgbClr val="182947"/>
                </a:solidFill>
                <a:ea typeface="Amazon Ember" panose="02000000000000000000" pitchFamily="2" charset="0"/>
              </a:rPr>
              <a:t>Administrators can provide payment and end users can also use their own in the same group</a:t>
            </a:r>
          </a:p>
          <a:p>
            <a:pPr marL="742950" lvl="1" indent="-285750">
              <a:buFont typeface="Arial" panose="020B0604020202020204" pitchFamily="34" charset="0"/>
              <a:buChar char="•"/>
            </a:pPr>
            <a:endParaRPr lang="en-US" sz="1400" dirty="0">
              <a:solidFill>
                <a:srgbClr val="182947"/>
              </a:solidFill>
              <a:ea typeface="Amazon Ember" panose="02000000000000000000" pitchFamily="2" charset="0"/>
            </a:endParaRPr>
          </a:p>
        </p:txBody>
      </p:sp>
      <p:pic>
        <p:nvPicPr>
          <p:cNvPr id="3" name="Picture 2"/>
          <p:cNvPicPr>
            <a:picLocks noChangeAspect="1"/>
          </p:cNvPicPr>
          <p:nvPr/>
        </p:nvPicPr>
        <p:blipFill>
          <a:blip r:embed="rId3"/>
          <a:stretch>
            <a:fillRect/>
          </a:stretch>
        </p:blipFill>
        <p:spPr>
          <a:xfrm>
            <a:off x="6995348" y="3087326"/>
            <a:ext cx="3801606" cy="2824197"/>
          </a:xfrm>
          <a:prstGeom prst="rect">
            <a:avLst/>
          </a:prstGeom>
          <a:ln w="9525">
            <a:solidFill>
              <a:schemeClr val="bg1">
                <a:lumMod val="75000"/>
              </a:schemeClr>
            </a:solidFill>
          </a:ln>
          <a:effectLst>
            <a:outerShdw blurRad="50800" dist="38100" dir="2700000" algn="tl" rotWithShape="0">
              <a:prstClr val="black">
                <a:alpha val="40000"/>
              </a:prstClr>
            </a:outerShdw>
          </a:effectLst>
        </p:spPr>
      </p:pic>
      <p:sp>
        <p:nvSpPr>
          <p:cNvPr id="17" name="Rounded Rectangle 16"/>
          <p:cNvSpPr/>
          <p:nvPr/>
        </p:nvSpPr>
        <p:spPr>
          <a:xfrm>
            <a:off x="7034944" y="4211033"/>
            <a:ext cx="3010755" cy="168425"/>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034945" y="5324475"/>
            <a:ext cx="2702779" cy="168425"/>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48B13C6-2C4A-425C-912A-8E3576F0513B}"/>
              </a:ext>
            </a:extLst>
          </p:cNvPr>
          <p:cNvPicPr>
            <a:picLocks noChangeAspect="1"/>
          </p:cNvPicPr>
          <p:nvPr/>
        </p:nvPicPr>
        <p:blipFill>
          <a:blip r:embed="rId4"/>
          <a:stretch>
            <a:fillRect/>
          </a:stretch>
        </p:blipFill>
        <p:spPr>
          <a:xfrm>
            <a:off x="6995348" y="1768342"/>
            <a:ext cx="3576843" cy="119847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Rounded Rectangle 16">
            <a:extLst>
              <a:ext uri="{FF2B5EF4-FFF2-40B4-BE49-F238E27FC236}">
                <a16:creationId xmlns:a16="http://schemas.microsoft.com/office/drawing/2014/main" id="{4A62C720-9823-4EBE-B411-576C3FC22B67}"/>
              </a:ext>
            </a:extLst>
          </p:cNvPr>
          <p:cNvSpPr/>
          <p:nvPr/>
        </p:nvSpPr>
        <p:spPr>
          <a:xfrm>
            <a:off x="7449283" y="2354162"/>
            <a:ext cx="611982" cy="147822"/>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8F6DA204-56E6-47B6-81C6-E2C4847DFF2E}"/>
              </a:ext>
            </a:extLst>
          </p:cNvPr>
          <p:cNvSpPr txBox="1">
            <a:spLocks/>
          </p:cNvSpPr>
          <p:nvPr/>
        </p:nvSpPr>
        <p:spPr>
          <a:xfrm>
            <a:off x="2697855" y="6222723"/>
            <a:ext cx="7195445"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accent3"/>
                </a:solidFill>
                <a:latin typeface="+mn-lt"/>
              </a:rPr>
              <a:t>Note: Shared settings will default to Both Shared &amp; Individual for Payment Methods and Individual Addresses.  Ensure you configure Shared Settings for any newly created group(s).</a:t>
            </a:r>
          </a:p>
        </p:txBody>
      </p:sp>
    </p:spTree>
    <p:extLst>
      <p:ext uri="{BB962C8B-B14F-4D97-AF65-F5344CB8AC3E}">
        <p14:creationId xmlns:p14="http://schemas.microsoft.com/office/powerpoint/2010/main" val="170649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Delivery Preferences </a:t>
            </a:r>
          </a:p>
        </p:txBody>
      </p:sp>
      <p:sp>
        <p:nvSpPr>
          <p:cNvPr id="12"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99320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Customize delivery days and times to ensure your packages are delivered when someone is available to receive them</a:t>
            </a:r>
          </a:p>
          <a:p>
            <a:endParaRPr lang="en-US" sz="1800" dirty="0">
              <a:solidFill>
                <a:schemeClr val="accent3"/>
              </a:solidFill>
              <a:latin typeface="+mn-lt"/>
            </a:endParaRPr>
          </a:p>
        </p:txBody>
      </p:sp>
      <p:sp>
        <p:nvSpPr>
          <p:cNvPr id="16" name="Rectangle 15"/>
          <p:cNvSpPr/>
          <p:nvPr/>
        </p:nvSpPr>
        <p:spPr>
          <a:xfrm>
            <a:off x="392141" y="1765547"/>
            <a:ext cx="3633959" cy="5016758"/>
          </a:xfrm>
          <a:prstGeom prst="rect">
            <a:avLst/>
          </a:prstGeom>
        </p:spPr>
        <p:txBody>
          <a:bodyPr wrap="square">
            <a:spAutoFit/>
          </a:bodyPr>
          <a:lstStyle/>
          <a:p>
            <a:pPr marL="687388" indent="-285750">
              <a:buFont typeface="Arial" panose="020B0604020202020204" pitchFamily="34" charset="0"/>
              <a:buChar char="•"/>
            </a:pPr>
            <a:r>
              <a:rPr lang="en-US" sz="1600" dirty="0">
                <a:ea typeface="Amazon Ember" panose="02000000000000000000" pitchFamily="2" charset="0"/>
              </a:rPr>
              <a:t>Settings can be adjusted under </a:t>
            </a:r>
            <a:r>
              <a:rPr lang="en-US" sz="1600" b="1" dirty="0">
                <a:solidFill>
                  <a:schemeClr val="accent3"/>
                </a:solidFill>
                <a:ea typeface="Amazon Ember" panose="02000000000000000000" pitchFamily="2" charset="0"/>
              </a:rPr>
              <a:t>Business Settings&gt;Billing &amp; delivery preferences </a:t>
            </a:r>
            <a:r>
              <a:rPr lang="en-US" sz="1600" dirty="0">
                <a:ea typeface="Amazon Ember" panose="02000000000000000000" pitchFamily="2" charset="0"/>
              </a:rPr>
              <a:t>by root level admins</a:t>
            </a:r>
          </a:p>
          <a:p>
            <a:pPr marL="687388" indent="-285750">
              <a:buFont typeface="Arial" panose="020B0604020202020204" pitchFamily="34" charset="0"/>
              <a:buChar char="•"/>
            </a:pPr>
            <a:r>
              <a:rPr lang="en-US" sz="1600" dirty="0">
                <a:ea typeface="Amazon Ember" panose="02000000000000000000" pitchFamily="2" charset="0"/>
              </a:rPr>
              <a:t>Preferences entered here will be the default for all shipping addresses on the account, however they can be adjusted by address as needed</a:t>
            </a:r>
          </a:p>
          <a:p>
            <a:pPr marL="687388" indent="-285750">
              <a:buFont typeface="Arial" panose="020B0604020202020204" pitchFamily="34" charset="0"/>
              <a:buChar char="•"/>
            </a:pPr>
            <a:r>
              <a:rPr lang="en-US" sz="1600" dirty="0">
                <a:ea typeface="Amazon Ember" panose="02000000000000000000" pitchFamily="2" charset="0"/>
              </a:rPr>
              <a:t>Changes made here will only impact items shipped from Amazon</a:t>
            </a:r>
          </a:p>
          <a:p>
            <a:pPr marL="687388" indent="-285750">
              <a:buFont typeface="Arial" panose="020B0604020202020204" pitchFamily="34" charset="0"/>
              <a:buChar char="•"/>
            </a:pPr>
            <a:r>
              <a:rPr lang="en-US" sz="1600" dirty="0">
                <a:ea typeface="Amazon Ember" panose="02000000000000000000" pitchFamily="2" charset="0"/>
              </a:rPr>
              <a:t>If shared settings these will store to the address for all users</a:t>
            </a:r>
          </a:p>
          <a:p>
            <a:pPr marL="687388" indent="-285750">
              <a:buFont typeface="Arial" panose="020B0604020202020204" pitchFamily="34" charset="0"/>
              <a:buChar char="•"/>
            </a:pPr>
            <a:r>
              <a:rPr lang="en-US" sz="1600" dirty="0">
                <a:ea typeface="Amazon Ember" panose="02000000000000000000" pitchFamily="2" charset="0"/>
              </a:rPr>
              <a:t>If individual settings each user will configure this for their own use</a:t>
            </a:r>
          </a:p>
          <a:p>
            <a:pPr marL="398463" indent="-227013">
              <a:buFont typeface="Arial" panose="020B0604020202020204" pitchFamily="34" charset="0"/>
              <a:buChar char="•"/>
            </a:pPr>
            <a:endParaRPr lang="en-US" sz="1600" dirty="0">
              <a:solidFill>
                <a:prstClr val="black"/>
              </a:solidFill>
              <a:ea typeface="Amazon Ember" panose="02000000000000000000" pitchFamily="2" charset="0"/>
            </a:endParaRPr>
          </a:p>
          <a:p>
            <a:pPr marL="171450" lvl="0"/>
            <a:endParaRPr lang="en-US" sz="1600" dirty="0">
              <a:solidFill>
                <a:prstClr val="black"/>
              </a:solidFill>
              <a:ea typeface="Amazon Ember" panose="02000000000000000000" pitchFamily="2" charset="0"/>
            </a:endParaRPr>
          </a:p>
        </p:txBody>
      </p:sp>
      <p:pic>
        <p:nvPicPr>
          <p:cNvPr id="17" name="Picture 16"/>
          <p:cNvPicPr>
            <a:picLocks noChangeAspect="1"/>
          </p:cNvPicPr>
          <p:nvPr/>
        </p:nvPicPr>
        <p:blipFill>
          <a:blip r:embed="rId3"/>
          <a:stretch>
            <a:fillRect/>
          </a:stretch>
        </p:blipFill>
        <p:spPr>
          <a:xfrm>
            <a:off x="4143375" y="2709289"/>
            <a:ext cx="4262438" cy="3454291"/>
          </a:xfrm>
          <a:prstGeom prst="rect">
            <a:avLst/>
          </a:prstGeom>
          <a:ln w="9525" cap="sq">
            <a:solidFill>
              <a:schemeClr val="bg1">
                <a:lumMod val="75000"/>
              </a:schemeClr>
            </a:solidFill>
            <a:prstDash val="solid"/>
            <a:miter lim="800000"/>
          </a:ln>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4"/>
          <a:stretch>
            <a:fillRect/>
          </a:stretch>
        </p:blipFill>
        <p:spPr>
          <a:xfrm>
            <a:off x="7425623" y="3580430"/>
            <a:ext cx="4476047" cy="2685628"/>
          </a:xfrm>
          <a:prstGeom prst="rect">
            <a:avLst/>
          </a:prstGeom>
          <a:ln w="9525" cap="sq">
            <a:solidFill>
              <a:schemeClr val="bg1">
                <a:lumMod val="75000"/>
              </a:schemeClr>
            </a:solidFill>
            <a:prstDash val="solid"/>
            <a:miter lim="800000"/>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D4462AE-218E-4795-86AF-058F5BBC5995}"/>
              </a:ext>
            </a:extLst>
          </p:cNvPr>
          <p:cNvPicPr>
            <a:picLocks noChangeAspect="1"/>
          </p:cNvPicPr>
          <p:nvPr/>
        </p:nvPicPr>
        <p:blipFill>
          <a:blip r:embed="rId5"/>
          <a:stretch>
            <a:fillRect/>
          </a:stretch>
        </p:blipFill>
        <p:spPr>
          <a:xfrm>
            <a:off x="7425623" y="1523686"/>
            <a:ext cx="3722499" cy="1512265"/>
          </a:xfrm>
          <a:prstGeom prst="rect">
            <a:avLst/>
          </a:prstGeom>
          <a:ln w="9525">
            <a:solidFill>
              <a:schemeClr val="bg1">
                <a:lumMod val="75000"/>
              </a:schemeClr>
            </a:solidFill>
          </a:ln>
          <a:effectLst>
            <a:outerShdw blurRad="50800" dist="38100" dir="2700000" algn="tl" rotWithShape="0">
              <a:prstClr val="black">
                <a:alpha val="40000"/>
              </a:prstClr>
            </a:outerShdw>
          </a:effectLst>
        </p:spPr>
      </p:pic>
      <p:sp>
        <p:nvSpPr>
          <p:cNvPr id="8" name="Rounded Rectangle 9">
            <a:extLst>
              <a:ext uri="{FF2B5EF4-FFF2-40B4-BE49-F238E27FC236}">
                <a16:creationId xmlns:a16="http://schemas.microsoft.com/office/drawing/2014/main" id="{9137F22B-C7CE-4E29-8187-24E5C4631673}"/>
              </a:ext>
            </a:extLst>
          </p:cNvPr>
          <p:cNvSpPr/>
          <p:nvPr/>
        </p:nvSpPr>
        <p:spPr>
          <a:xfrm>
            <a:off x="7910513" y="2751681"/>
            <a:ext cx="842962" cy="15820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03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Business Order Information</a:t>
            </a:r>
          </a:p>
        </p:txBody>
      </p:sp>
      <p:graphicFrame>
        <p:nvGraphicFramePr>
          <p:cNvPr id="5" name="Table 4"/>
          <p:cNvGraphicFramePr>
            <a:graphicFrameLocks noGrp="1"/>
          </p:cNvGraphicFramePr>
          <p:nvPr>
            <p:extLst>
              <p:ext uri="{D42A27DB-BD31-4B8C-83A1-F6EECF244321}">
                <p14:modId xmlns:p14="http://schemas.microsoft.com/office/powerpoint/2010/main" val="892775959"/>
              </p:ext>
            </p:extLst>
          </p:nvPr>
        </p:nvGraphicFramePr>
        <p:xfrm>
          <a:off x="838200" y="4393349"/>
          <a:ext cx="4302790" cy="1622295"/>
        </p:xfrm>
        <a:graphic>
          <a:graphicData uri="http://schemas.openxmlformats.org/drawingml/2006/table">
            <a:tbl>
              <a:tblPr firstRow="1" bandRow="1">
                <a:tableStyleId>{073A0DAA-6AF3-43AB-8588-CEC1D06C72B9}</a:tableStyleId>
              </a:tblPr>
              <a:tblGrid>
                <a:gridCol w="2122299">
                  <a:extLst>
                    <a:ext uri="{9D8B030D-6E8A-4147-A177-3AD203B41FA5}">
                      <a16:colId xmlns:a16="http://schemas.microsoft.com/office/drawing/2014/main" val="573761971"/>
                    </a:ext>
                  </a:extLst>
                </a:gridCol>
                <a:gridCol w="2180491">
                  <a:extLst>
                    <a:ext uri="{9D8B030D-6E8A-4147-A177-3AD203B41FA5}">
                      <a16:colId xmlns:a16="http://schemas.microsoft.com/office/drawing/2014/main" val="2438302351"/>
                    </a:ext>
                  </a:extLst>
                </a:gridCol>
              </a:tblGrid>
              <a:tr h="215532">
                <a:tc gridSpan="2">
                  <a:txBody>
                    <a:bodyPr/>
                    <a:lstStyle/>
                    <a:p>
                      <a:pPr algn="ctr"/>
                      <a:r>
                        <a:rPr lang="en-US" dirty="0">
                          <a:latin typeface="Amazon Ember" panose="020B0603020204020204" pitchFamily="34" charset="0"/>
                          <a:ea typeface="Amazon Ember" panose="020B0603020204020204" pitchFamily="34" charset="0"/>
                          <a:cs typeface="Amazon Ember" panose="020B0603020204020204" pitchFamily="34" charset="0"/>
                        </a:rPr>
                        <a:t>Available Fields</a:t>
                      </a:r>
                    </a:p>
                  </a:txBody>
                  <a:tcPr>
                    <a:solidFill>
                      <a:schemeClr val="accent3"/>
                    </a:solidFill>
                  </a:tcPr>
                </a:tc>
                <a:tc hMerge="1">
                  <a:txBody>
                    <a:bodyPr/>
                    <a:lstStyle/>
                    <a:p>
                      <a:pPr algn="ctr"/>
                      <a:endParaRPr lang="en-US" dirty="0"/>
                    </a:p>
                  </a:txBody>
                  <a:tcPr>
                    <a:solidFill>
                      <a:srgbClr val="182947"/>
                    </a:solidFill>
                  </a:tcPr>
                </a:tc>
                <a:extLst>
                  <a:ext uri="{0D108BD9-81ED-4DB2-BD59-A6C34878D82A}">
                    <a16:rowId xmlns:a16="http://schemas.microsoft.com/office/drawing/2014/main" val="1608110987"/>
                  </a:ext>
                </a:extLst>
              </a:tr>
              <a:tr h="287293">
                <a:tc>
                  <a:txBody>
                    <a:bodyPr/>
                    <a:lstStyle/>
                    <a:p>
                      <a:pPr algn="l"/>
                      <a:r>
                        <a:rPr lang="en-US" sz="1400" dirty="0">
                          <a:latin typeface="Amazon Ember" panose="02000000000000000000" pitchFamily="2" charset="0"/>
                          <a:ea typeface="Amazon Ember" panose="02000000000000000000" pitchFamily="2" charset="0"/>
                        </a:rPr>
                        <a:t>GL Code</a:t>
                      </a:r>
                      <a:endParaRPr lang="en-US" sz="1400" b="1" dirty="0">
                        <a:latin typeface="Amazon Ember" panose="02000000000000000000" pitchFamily="2" charset="0"/>
                        <a:ea typeface="Amazon Ember" panose="02000000000000000000" pitchFamily="2" charset="0"/>
                      </a:endParaRPr>
                    </a:p>
                  </a:txBody>
                  <a:tcPr anchor="ctr"/>
                </a:tc>
                <a:tc>
                  <a:txBody>
                    <a:bodyPr/>
                    <a:lstStyle/>
                    <a:p>
                      <a:pPr algn="l"/>
                      <a:r>
                        <a:rPr lang="en-US" sz="1400" dirty="0">
                          <a:latin typeface="Amazon Ember" panose="02000000000000000000" pitchFamily="2" charset="0"/>
                          <a:ea typeface="Amazon Ember" panose="02000000000000000000" pitchFamily="2" charset="0"/>
                        </a:rPr>
                        <a:t>Cost Center</a:t>
                      </a:r>
                      <a:endParaRPr lang="en-US" sz="1400" b="1"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1906057833"/>
                  </a:ext>
                </a:extLst>
              </a:tr>
              <a:tr h="313780">
                <a:tc>
                  <a:txBody>
                    <a:bodyPr/>
                    <a:lstStyle/>
                    <a:p>
                      <a:pPr algn="l"/>
                      <a:r>
                        <a:rPr lang="en-US" sz="1400" dirty="0">
                          <a:latin typeface="Amazon Ember" panose="02000000000000000000" pitchFamily="2" charset="0"/>
                          <a:ea typeface="Amazon Ember" panose="02000000000000000000" pitchFamily="2" charset="0"/>
                        </a:rPr>
                        <a:t>Project Code</a:t>
                      </a:r>
                      <a:endParaRPr lang="en-US" sz="1400" b="1" baseline="0" dirty="0">
                        <a:latin typeface="Amazon Ember" panose="02000000000000000000" pitchFamily="2" charset="0"/>
                        <a:ea typeface="Amazon Ember" panose="02000000000000000000" pitchFamily="2" charset="0"/>
                      </a:endParaRPr>
                    </a:p>
                  </a:txBody>
                  <a:tcPr anchor="ctr"/>
                </a:tc>
                <a:tc>
                  <a:txBody>
                    <a:bodyPr/>
                    <a:lstStyle/>
                    <a:p>
                      <a:pPr algn="l"/>
                      <a:r>
                        <a:rPr lang="en-US" sz="1400" baseline="0" dirty="0">
                          <a:latin typeface="Amazon Ember" panose="02000000000000000000" pitchFamily="2" charset="0"/>
                          <a:ea typeface="Amazon Ember" panose="02000000000000000000" pitchFamily="2" charset="0"/>
                        </a:rPr>
                        <a:t>Location</a:t>
                      </a:r>
                      <a:endParaRPr lang="en-US" sz="1400" b="1" baseline="0"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3278955973"/>
                  </a:ext>
                </a:extLst>
              </a:tr>
              <a:tr h="269601">
                <a:tc>
                  <a:txBody>
                    <a:bodyPr/>
                    <a:lstStyle/>
                    <a:p>
                      <a:pPr algn="l"/>
                      <a:r>
                        <a:rPr lang="en-US" sz="1400" dirty="0">
                          <a:latin typeface="Amazon Ember" panose="02000000000000000000" pitchFamily="2" charset="0"/>
                          <a:ea typeface="Amazon Ember" panose="02000000000000000000" pitchFamily="2" charset="0"/>
                        </a:rPr>
                        <a:t>Department</a:t>
                      </a:r>
                      <a:endParaRPr lang="en-US" sz="1400" b="1" dirty="0">
                        <a:latin typeface="Amazon Ember" panose="02000000000000000000" pitchFamily="2" charset="0"/>
                        <a:ea typeface="Amazon Ember" panose="02000000000000000000" pitchFamily="2" charset="0"/>
                      </a:endParaRPr>
                    </a:p>
                  </a:txBody>
                  <a:tcPr anchor="ctr"/>
                </a:tc>
                <a:tc>
                  <a:txBody>
                    <a:bodyPr/>
                    <a:lstStyle/>
                    <a:p>
                      <a:pPr algn="l"/>
                      <a:r>
                        <a:rPr lang="en-US" sz="1400" dirty="0">
                          <a:latin typeface="Amazon Ember" panose="02000000000000000000" pitchFamily="2" charset="0"/>
                          <a:ea typeface="Amazon Ember" panose="02000000000000000000" pitchFamily="2" charset="0"/>
                        </a:rPr>
                        <a:t>*Custom named field*</a:t>
                      </a:r>
                      <a:endParaRPr lang="en-US" sz="1400" b="1"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2003954931"/>
                  </a:ext>
                </a:extLst>
              </a:tr>
              <a:tr h="333155">
                <a:tc>
                  <a:txBody>
                    <a:bodyPr/>
                    <a:lstStyle/>
                    <a:p>
                      <a:pPr algn="l"/>
                      <a:r>
                        <a:rPr lang="en-US" sz="1400" dirty="0">
                          <a:latin typeface="Amazon Ember" panose="02000000000000000000" pitchFamily="2" charset="0"/>
                          <a:ea typeface="Amazon Ember" panose="02000000000000000000" pitchFamily="2" charset="0"/>
                        </a:rPr>
                        <a:t>Purchase Order (PO)</a:t>
                      </a:r>
                      <a:endParaRPr lang="en-US" sz="1400" b="1" dirty="0">
                        <a:latin typeface="Amazon Ember" panose="02000000000000000000" pitchFamily="2" charset="0"/>
                        <a:ea typeface="Amazon Ember" panose="02000000000000000000" pitchFamily="2" charset="0"/>
                      </a:endParaRPr>
                    </a:p>
                  </a:txBody>
                  <a:tcPr anchor="ctr"/>
                </a:tc>
                <a:tc>
                  <a:txBody>
                    <a:bodyPr/>
                    <a:lstStyle/>
                    <a:p>
                      <a:pPr algn="l"/>
                      <a:endParaRPr lang="en-US" sz="1400" b="1"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379238255"/>
                  </a:ext>
                </a:extLst>
              </a:tr>
            </a:tbl>
          </a:graphicData>
        </a:graphic>
      </p:graphicFrame>
      <p:sp>
        <p:nvSpPr>
          <p:cNvPr id="10"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9455803"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Track and manage orders by setting up custom fields that display on order documentation and reports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p:txBody>
      </p:sp>
      <p:sp>
        <p:nvSpPr>
          <p:cNvPr id="12" name="Rectangle 11"/>
          <p:cNvSpPr/>
          <p:nvPr/>
        </p:nvSpPr>
        <p:spPr>
          <a:xfrm>
            <a:off x="354297" y="1765964"/>
            <a:ext cx="5460559" cy="3046988"/>
          </a:xfrm>
          <a:prstGeom prst="rect">
            <a:avLst/>
          </a:prstGeom>
        </p:spPr>
        <p:txBody>
          <a:bodyPr wrap="square">
            <a:spAutoFit/>
          </a:bodyPr>
          <a:lstStyle/>
          <a:p>
            <a:pPr marL="687388"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rPr>
              <a:t>Business Order Information needs to be activated at </a:t>
            </a:r>
            <a:r>
              <a:rPr lang="en-US" sz="1600" dirty="0">
                <a:ea typeface="Amazon Ember" panose="02000000000000000000" pitchFamily="2" charset="0"/>
              </a:rPr>
              <a:t>the</a:t>
            </a:r>
            <a:r>
              <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rPr>
              <a:t> account level by an account Admin.</a:t>
            </a:r>
          </a:p>
          <a:p>
            <a:pPr marL="687388"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endParaRPr>
          </a:p>
          <a:p>
            <a:pPr marL="687388"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rPr>
              <a:t>All information entered will appear in Order History Reports in the Business Analytics tool.</a:t>
            </a:r>
          </a:p>
          <a:p>
            <a:pPr marL="687388"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endParaRPr>
          </a:p>
          <a:p>
            <a:pPr marL="687388"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rPr>
              <a:t>Each field can be required or optional.</a:t>
            </a:r>
          </a:p>
          <a:p>
            <a:pPr marL="687388"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endParaRPr>
          </a:p>
          <a:p>
            <a:pPr marL="687388"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rPr>
              <a:t>There are up to 100 options that can be pre-configured in a drop down style menu.</a:t>
            </a:r>
          </a:p>
          <a:p>
            <a:pPr marL="398463" marR="0" lvl="0" indent="-227013"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endParaRPr>
          </a:p>
          <a:p>
            <a:pPr marL="171450" marR="0" lvl="0" indent="0" algn="l" defTabSz="914400" rtl="0" eaLnBrk="1" fontAlgn="auto" latinLnBrk="0" hangingPunct="1">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endParaRPr>
          </a:p>
        </p:txBody>
      </p:sp>
      <p:pic>
        <p:nvPicPr>
          <p:cNvPr id="3" name="Picture 2">
            <a:extLst>
              <a:ext uri="{FF2B5EF4-FFF2-40B4-BE49-F238E27FC236}">
                <a16:creationId xmlns:a16="http://schemas.microsoft.com/office/drawing/2014/main" id="{1D0B70A6-782B-40BE-89FF-66984B94420C}"/>
              </a:ext>
            </a:extLst>
          </p:cNvPr>
          <p:cNvPicPr>
            <a:picLocks noChangeAspect="1"/>
          </p:cNvPicPr>
          <p:nvPr/>
        </p:nvPicPr>
        <p:blipFill>
          <a:blip r:embed="rId3"/>
          <a:stretch>
            <a:fillRect/>
          </a:stretch>
        </p:blipFill>
        <p:spPr>
          <a:xfrm>
            <a:off x="5993059" y="1619683"/>
            <a:ext cx="5780929" cy="4281971"/>
          </a:xfrm>
          <a:prstGeom prst="rect">
            <a:avLst/>
          </a:prstGeom>
        </p:spPr>
      </p:pic>
    </p:spTree>
    <p:extLst>
      <p:ext uri="{BB962C8B-B14F-4D97-AF65-F5344CB8AC3E}">
        <p14:creationId xmlns:p14="http://schemas.microsoft.com/office/powerpoint/2010/main" val="1402528095"/>
      </p:ext>
    </p:extLst>
  </p:cSld>
  <p:clrMapOvr>
    <a:masterClrMapping/>
  </p:clrMapOvr>
</p:sld>
</file>

<file path=ppt/theme/theme1.xml><?xml version="1.0" encoding="utf-8"?>
<a:theme xmlns:a="http://schemas.openxmlformats.org/drawingml/2006/main" name="Office Theme">
  <a:themeElements>
    <a:clrScheme name="2020 Global Summit">
      <a:dk1>
        <a:srgbClr val="222D3A"/>
      </a:dk1>
      <a:lt1>
        <a:srgbClr val="FFFFFF"/>
      </a:lt1>
      <a:dk2>
        <a:srgbClr val="FFFFFF"/>
      </a:dk2>
      <a:lt2>
        <a:srgbClr val="EAEDED"/>
      </a:lt2>
      <a:accent1>
        <a:srgbClr val="AAB7B8"/>
      </a:accent1>
      <a:accent2>
        <a:srgbClr val="FF9900"/>
      </a:accent2>
      <a:accent3>
        <a:srgbClr val="007CB6"/>
      </a:accent3>
      <a:accent4>
        <a:srgbClr val="001F3C"/>
      </a:accent4>
      <a:accent5>
        <a:srgbClr val="FFC400"/>
      </a:accent5>
      <a:accent6>
        <a:srgbClr val="EAEDED"/>
      </a:accent6>
      <a:hlink>
        <a:srgbClr val="001F3C"/>
      </a:hlink>
      <a:folHlink>
        <a:srgbClr val="007CB6"/>
      </a:folHlink>
    </a:clrScheme>
    <a:fontScheme name="ABPS 2020">
      <a:majorFont>
        <a:latin typeface="Amazon Ember Light"/>
        <a:ea typeface=""/>
        <a:cs typeface=""/>
      </a:majorFont>
      <a:minorFont>
        <a:latin typeface="Amazon Emb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15609</TotalTime>
  <Words>2669</Words>
  <Application>Microsoft Office PowerPoint</Application>
  <PresentationFormat>Widescreen</PresentationFormat>
  <Paragraphs>277</Paragraphs>
  <Slides>34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Amazon Ember</vt:lpstr>
      <vt:lpstr>Amazon Ember Display</vt:lpstr>
      <vt:lpstr>Amazon Ember Heavy</vt:lpstr>
      <vt:lpstr>Amazon Ember Light</vt:lpstr>
      <vt:lpstr>Arial</vt:lpstr>
      <vt:lpstr>Calibri</vt:lpstr>
      <vt:lpstr>Calibri Light</vt:lpstr>
      <vt:lpstr>Courier New</vt:lpstr>
      <vt:lpstr>Office Theme</vt:lpstr>
      <vt:lpstr>Administrator Debrief Presentation</vt:lpstr>
      <vt:lpstr>PowerPoint Presentation</vt:lpstr>
      <vt:lpstr>Your Account Structure:</vt:lpstr>
      <vt:lpstr>PowerPoint Presentation</vt:lpstr>
      <vt:lpstr>PowerPoint Presentation</vt:lpstr>
      <vt:lpstr>Business Settings</vt:lpstr>
      <vt:lpstr>Individual/Shared Payment &amp; Shipping Settings</vt:lpstr>
      <vt:lpstr>Delivery Preferences </vt:lpstr>
      <vt:lpstr>Business Order Information</vt:lpstr>
      <vt:lpstr>Business Lists – Creating Lists</vt:lpstr>
      <vt:lpstr>Business Lists – Sharing Lists</vt:lpstr>
      <vt:lpstr>PowerPoint Presentation</vt:lpstr>
      <vt:lpstr>User Roles &amp; Permissions</vt:lpstr>
      <vt:lpstr>Inviting Users to Amazon Business</vt:lpstr>
      <vt:lpstr>Members</vt:lpstr>
      <vt:lpstr>Download List of Users and Pending Invitations</vt:lpstr>
      <vt:lpstr>PowerPoint Presentation</vt:lpstr>
      <vt:lpstr>Rowan Salisbury Schools Restricted Policies</vt:lpstr>
      <vt:lpstr>Rowan Salisbury Schools Blocked Policies </vt:lpstr>
      <vt:lpstr>Rowan Salisbury Schools Preferred Products/Sellers</vt:lpstr>
      <vt:lpstr>Approvals</vt:lpstr>
      <vt:lpstr>Editing Approval Workflows with ’Group Approver’</vt:lpstr>
      <vt:lpstr>Approving Orders</vt:lpstr>
      <vt:lpstr>PowerPoint Presentation</vt:lpstr>
      <vt:lpstr>PowerPoint Presentation</vt:lpstr>
      <vt:lpstr>Amazon Business Analytics</vt:lpstr>
      <vt:lpstr>PowerPoint Presentation</vt:lpstr>
      <vt:lpstr>Your Orders</vt:lpstr>
      <vt:lpstr>PowerPoint Presentation</vt:lpstr>
      <vt:lpstr>Business Customer Support</vt:lpstr>
      <vt:lpstr>PowerPoint Presentation</vt:lpstr>
      <vt:lpstr>How To Guides and Helpful Videos</vt:lpstr>
      <vt:lpstr>Common Amazon Business Support Questions </vt:lpstr>
      <vt:lpstr>PowerPoint Presentation</vt:lpstr>
    </vt:vector>
  </TitlesOfParts>
  <Company>Amazon 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Amy</dc:creator>
  <cp:lastModifiedBy>Bruns, Sara</cp:lastModifiedBy>
  <cp:revision>217</cp:revision>
  <dcterms:created xsi:type="dcterms:W3CDTF">2020-08-19T13:33:32Z</dcterms:created>
  <dcterms:modified xsi:type="dcterms:W3CDTF">2023-01-23T16:21:29Z</dcterms:modified>
</cp:coreProperties>
</file>